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commentAuthors+xml" PartName="/ppt/commentAuthors.xml"/>
  <Override ContentType="application/vnd.openxmlformats-officedocument.presentationml.presProps+xml" PartName="/ppt/presProps2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Author clrIdx="0" id="0" initials="" lastIdx="1" name="mahamoudvet@gmail.com"/>
</p:cmAuthorLst>
</file>

<file path=ppt/presProps2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2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2.xml"/><Relationship Id="rId3" Type="http://schemas.openxmlformats.org/officeDocument/2006/relationships/presProps" Target="presProps2.xml"/><Relationship Id="rId4" Type="http://schemas.openxmlformats.org/officeDocument/2006/relationships/commentAuthors" Target="commentAuthor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m authorId="0" idx="1" dt="2025-05-25T21:50:23.720">
    <p:pos x="0" y="768"/>
    <p:text>Dr Mahmoud Mohammed Ahmed</p:tex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  <p:sp>
        <p:nvSpPr>
          <p:cNvPr id="4" name="Google Shape;4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" name="Google Shape;6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" name="Google Shape;7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" name="Google Shape;9;n"/>
          <p:cNvSpPr txBox="1"/>
          <p:nvPr>
            <p:ph idx="4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0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72" name="Google Shape;572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73" name="Google Shape;573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Public health professionals include, but are not limited to the following: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Administrators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Biostatisticians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Dieticians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Environmental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Epidemiologists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care providers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communication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educators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law experts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Labratorians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Occupational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Public health nurses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Researchers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Sanitarians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Social scientists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Toxicologists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Others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5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87" name="Google Shape;58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88" name="Google Shape;588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9" name="Google Shape;589;p11:notes"/>
          <p:cNvSpPr txBox="1"/>
          <p:nvPr/>
        </p:nvSpPr>
        <p:spPr>
          <a:xfrm>
            <a:off x="457200" y="4419600"/>
            <a:ext cx="5562600" cy="5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Assessment</a:t>
            </a:r>
            <a:endParaRPr b="0" i="0" sz="160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60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590" name="Google Shape;590;p11:notes"/>
          <p:cNvSpPr txBox="1"/>
          <p:nvPr/>
        </p:nvSpPr>
        <p:spPr>
          <a:xfrm>
            <a:off x="457200" y="4648200"/>
            <a:ext cx="6096000" cy="20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function includes the regular collection, analysis, and sharing of health data and information about risks and resources in a community.  The purpose of this function is to identify trends in illness, injury, and death including the factors that may cause these conditions.  </a:t>
            </a:r>
            <a:endParaRPr b="0" i="0" sz="1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Policy Development</a:t>
            </a:r>
            <a:endParaRPr b="0" i="0" sz="120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Information collected during the assessment phase is often used to develop local and state health policies.  Good public policy development involves the consideration of political, organizational, and community values.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Assurance</a:t>
            </a:r>
            <a:endParaRPr b="0" i="0" sz="1200" u="none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function includes the assurance of the availability of quality and effective programs and services necessary to achieve the agreed-upon goals. 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2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1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04" name="Google Shape;604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05" name="Google Shape;605;p1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Public health professionals include, but are not limited to the following: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Administrators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Biostatisticians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Dieticians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Environmental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Epidemiologists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care providers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communication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educators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law experts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Labratorians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Occupational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Public health nurses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Researchers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Sanitarians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Social scientists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Toxicologists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Others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8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p1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20" name="Google Shape;620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21" name="Google Shape;621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Public health professionals include, but are not limited to the following: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Administrators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Biostatisticians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Dieticians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Environmental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Epidemiologists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care providers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communication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educators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law experts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Labratorians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Occupational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Public health nurses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Researchers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Sanitarians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Social scientists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Toxicologists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Others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1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38" name="Google Shape;638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39" name="Google Shape;639;p1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Public health professionals include, but are not limited to the following: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Administrators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Biostatisticians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Dieticians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Environmental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Epidemiologists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care providers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communication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educators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law experts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Labratorians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Occupational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Public health nurses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Researchers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Sanitarians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Social scientists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Toxicologists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Others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6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1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58" name="Google Shape;658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59" name="Google Shape;659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Public health professionals include, but are not limited to the following: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Administrators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Biostatisticians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Dieticians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Environmental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Epidemiologists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care providers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communication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educators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law experts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Labratorians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Occupational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Public health nurses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Researchers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Sanitarians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Social scientists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Toxicologists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Others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8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p1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80" name="Google Shape;680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81" name="Google Shape;681;p1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Public health professionals include, but are not limited to the following: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Administrators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Biostatisticians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Dieticians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Environmental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Epidemiologists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care providers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communication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educators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law experts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Labratorians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Occupational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Public health nurses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Researchers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Sanitarians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Social scientists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Toxicologists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Others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2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04" name="Google Shape;704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05" name="Google Shape;705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Public health professionals include, but are not limited to the following: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Administrators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Biostatisticians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Dieticians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Environmental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Epidemiologists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care providers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communication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educators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law experts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Labratorians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Occupational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Public health nurses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Researchers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Sanitarians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Social scientists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Toxicologists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Others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1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43" name="Google Shape;743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44" name="Google Shape;744;p1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Public health professionals include, but are not limited to the following: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Administrators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Biostatisticians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Dieticians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Environmental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Epidemiologists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care providers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communication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educators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law experts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Labratorians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Occupational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Public health nurses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Researchers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Sanitarians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Social scientists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Toxicologists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Others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3" name="Shape 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4" name="Google Shape;764;p1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65" name="Google Shape;765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66" name="Google Shape;766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Public health professionals include, but are not limited to the following: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Administrators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Biostatisticians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Dieticians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Environmental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Epidemiologists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care providers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communication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educators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law experts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Labratorians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Occupational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Public health nurses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Researchers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Sanitarians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Social scientists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Toxicologists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Others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6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2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88" name="Google Shape;788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89" name="Google Shape;789;p2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Public health professionals include, but are not limited to the following: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Administrators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Biostatisticians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Dieticians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Environmental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Epidemiologists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care providers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communication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educators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law experts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Labratorians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Occupational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Public health nurses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Researchers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Sanitarians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Social scientists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Toxicologists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Others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Google Shape;812;p2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13" name="Google Shape;813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814" name="Google Shape;814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Public health professionals include, but are not limited to the following: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Administrators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Biostatisticians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Dieticians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Environmental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Epidemiologists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care providers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communication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educators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law experts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Labratorians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Occupational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Public health nurses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Researchers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Sanitarians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Social scientists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Toxicologists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Others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6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p22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38" name="Google Shape;838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839" name="Google Shape;839;p2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Public health professionals include, but are not limited to the following: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Administrators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Biostatisticians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Dieticians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Environmental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Epidemiologists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care providers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communication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educators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Health law experts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Labratorians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Occupational health specialists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Public health nurses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Researchers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Sanitarians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Social scientists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Toxicologists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u     Others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3" name="Google Shape;73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4" name="Google Shape;74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“The science and art of preventing disease, prolonging life and promoting health and efficiency through organized community efforts” (Winslow, 1920)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“Fulfilling society’s interest in assuring conditions in which people can be healthy” (IOM report, 1988)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4" name="Google Shape;84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85" name="Google Shape;85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Communities – the population perspective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Prevent – primary and secondary prevention approach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8" name="Google Shape;98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99" name="Google Shape;99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Spread of Disease:  Example – West Nile Virus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Environmental Hazards:  Example – Lead Poisoning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Responds to Disasters:  Example - Bioterrorism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1" name="Google Shape;111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12" name="Google Shape;112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Prevents injuries:  Example – head trauma due to bicycle crash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Promote healthy behavior:  Example – smoking cessation, good nutrition, etc.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Assure health services:  Example – access to prenatal care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4" name="Google Shape;124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25" name="Google Shape;125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WHO:  All public, private, and voluntary entities that contribute to public health in a given area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/>
              <a:t>WHAT:  A network of entities with differing roles, relationships, and interactions.  All entities contribute to the health and well-being of the community.</a:t>
            </a:r>
            <a:endParaRPr/>
          </a:p>
          <a:p>
            <a:pPr indent="0" lvl="0" marL="0" rtl="0" algn="l">
              <a:lnSpc>
                <a:spcPct val="75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75000"/>
              </a:lnSpc>
              <a:spcBef>
                <a:spcPts val="1350"/>
              </a:spcBef>
              <a:spcAft>
                <a:spcPts val="0"/>
              </a:spcAft>
              <a:buSzPts val="1800"/>
              <a:buNone/>
            </a:pPr>
            <a:r>
              <a:rPr lang="en-US"/>
              <a:t>NOTE:  A public health system is more than the public health agency</a:t>
            </a:r>
            <a:endParaRPr/>
          </a:p>
          <a:p>
            <a:pPr indent="0" lvl="0" marL="0" rtl="0" algn="l">
              <a:spcBef>
                <a:spcPts val="45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9" name="Google Shape;139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40" name="Google Shape;140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layout with centered title and subtitle placeholders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indent="0" lvl="1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indent="0" lvl="2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indent="0" lvl="3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indent="0" lvl="4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indent="0" lvl="5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indent="0" lvl="6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indent="0" lvl="7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indent="0" lvl="8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comments" Target="../comments/comment1.xml"/><Relationship Id="rId4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5.png"/><Relationship Id="rId4" Type="http://schemas.openxmlformats.org/officeDocument/2006/relationships/image" Target="../media/image16.jpg"/><Relationship Id="rId5" Type="http://schemas.openxmlformats.org/officeDocument/2006/relationships/image" Target="../media/image17.jpg"/><Relationship Id="rId6" Type="http://schemas.openxmlformats.org/officeDocument/2006/relationships/image" Target="../media/image18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9.png"/><Relationship Id="rId4" Type="http://schemas.openxmlformats.org/officeDocument/2006/relationships/image" Target="../media/image20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1.jpg"/><Relationship Id="rId4" Type="http://schemas.openxmlformats.org/officeDocument/2006/relationships/image" Target="../media/image22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3.jpg"/><Relationship Id="rId4" Type="http://schemas.openxmlformats.org/officeDocument/2006/relationships/image" Target="../media/image24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5.jpg"/><Relationship Id="rId4" Type="http://schemas.openxmlformats.org/officeDocument/2006/relationships/image" Target="../media/image26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7.jpg"/><Relationship Id="rId4" Type="http://schemas.openxmlformats.org/officeDocument/2006/relationships/image" Target="../media/image28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9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0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1.png"/><Relationship Id="rId4" Type="http://schemas.openxmlformats.org/officeDocument/2006/relationships/image" Target="../media/image32.png"/><Relationship Id="rId5" Type="http://schemas.openxmlformats.org/officeDocument/2006/relationships/image" Target="../media/image33.png"/><Relationship Id="rId6" Type="http://schemas.openxmlformats.org/officeDocument/2006/relationships/image" Target="../media/image34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5.png"/><Relationship Id="rId4" Type="http://schemas.openxmlformats.org/officeDocument/2006/relationships/image" Target="../media/image36.png"/><Relationship Id="rId5" Type="http://schemas.openxmlformats.org/officeDocument/2006/relationships/image" Target="../media/image37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38.png"/><Relationship Id="rId4" Type="http://schemas.openxmlformats.org/officeDocument/2006/relationships/image" Target="../media/image39.png"/><Relationship Id="rId5" Type="http://schemas.openxmlformats.org/officeDocument/2006/relationships/image" Target="../media/image4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Relationship Id="rId4" Type="http://schemas.openxmlformats.org/officeDocument/2006/relationships/image" Target="../media/image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jpg"/><Relationship Id="rId4" Type="http://schemas.openxmlformats.org/officeDocument/2006/relationships/image" Target="../media/image8.jpg"/><Relationship Id="rId5" Type="http://schemas.openxmlformats.org/officeDocument/2006/relationships/image" Target="../media/image9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jpg"/><Relationship Id="rId4" Type="http://schemas.openxmlformats.org/officeDocument/2006/relationships/image" Target="../media/image11.jpg"/><Relationship Id="rId5" Type="http://schemas.openxmlformats.org/officeDocument/2006/relationships/image" Target="../media/image1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3.jpg"/><Relationship Id="rId4" Type="http://schemas.openxmlformats.org/officeDocument/2006/relationships/image" Target="../media/image1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62" name="Shape 8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" name="Google Shape;863;p1"/>
          <p:cNvSpPr txBox="1"/>
          <p:nvPr>
            <p:ph type="ctrTitle"/>
          </p:nvPr>
        </p:nvSpPr>
        <p:spPr>
          <a:xfrm>
            <a:off x="0" y="1219200"/>
            <a:ext cx="9144000" cy="2590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800"/>
              <a:buFont typeface="Tahoma"/>
              <a:buNone/>
            </a:pPr>
            <a:r>
              <a:rPr b="1" i="0" lang="en-US" sz="4800" u="none">
                <a:solidFill>
                  <a:srgbClr val="FFFF00"/>
                </a:solidFill>
                <a:latin typeface="Tahoma"/>
                <a:ea typeface="Tahoma"/>
                <a:cs typeface="Tahoma"/>
                <a:sym typeface="Tahoma"/>
              </a:rPr>
              <a:t>The Basics of Public Health</a:t>
            </a:r>
            <a:endParaRPr/>
          </a:p>
        </p:txBody>
      </p:sp>
      <p:pic>
        <p:nvPicPr>
          <p:cNvPr id="864" name="Google Shape;86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90800" y="5638800"/>
            <a:ext cx="1981200" cy="788987"/>
          </a:xfrm>
          <a:prstGeom prst="rect">
            <a:avLst/>
          </a:prstGeom>
          <a:noFill/>
          <a:ln>
            <a:noFill/>
          </a:ln>
        </p:spPr>
      </p:pic>
      <p:sp>
        <p:nvSpPr>
          <p:cNvPr id="865" name="Google Shape;865;p1"/>
          <p:cNvSpPr/>
          <p:nvPr/>
        </p:nvSpPr>
        <p:spPr>
          <a:xfrm>
            <a:off x="0" y="990600"/>
            <a:ext cx="9144000" cy="304800"/>
          </a:xfrm>
          <a:prstGeom prst="rect">
            <a:avLst/>
          </a:prstGeom>
          <a:gradFill>
            <a:gsLst>
              <a:gs pos="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66" name="Google Shape;86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00" y="5638800"/>
            <a:ext cx="1981200" cy="788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67" name="Google Shape;86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5800" y="5638800"/>
            <a:ext cx="1981200" cy="788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68" name="Google Shape;868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53200" y="5638800"/>
            <a:ext cx="1981200" cy="788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69" name="Google Shape;86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90800" y="304800"/>
            <a:ext cx="1981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0" name="Google Shape;87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00" y="304800"/>
            <a:ext cx="1981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1" name="Google Shape;87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5800" y="304800"/>
            <a:ext cx="1981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2" name="Google Shape;87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53200" y="304800"/>
            <a:ext cx="1981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873" name="Google Shape;873;p1"/>
          <p:cNvSpPr txBox="1"/>
          <p:nvPr>
            <p:ph type="ctrTitle"/>
          </p:nvPr>
        </p:nvSpPr>
        <p:spPr>
          <a:xfrm>
            <a:off x="152400" y="1371600"/>
            <a:ext cx="9144000" cy="2590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800"/>
              <a:buFont typeface="Tahoma"/>
              <a:buNone/>
            </a:pPr>
            <a:r>
              <a:rPr b="1" i="0" lang="en-US" sz="4800" u="none">
                <a:solidFill>
                  <a:srgbClr val="FFFF00"/>
                </a:solidFill>
                <a:latin typeface="Tahoma"/>
                <a:ea typeface="Tahoma"/>
                <a:cs typeface="Tahoma"/>
                <a:sym typeface="Tahoma"/>
              </a:rPr>
              <a:t>The Basics of Public Health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74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14"/>
          <p:cNvSpPr txBox="1"/>
          <p:nvPr>
            <p:ph type="title"/>
          </p:nvPr>
        </p:nvSpPr>
        <p:spPr>
          <a:xfrm>
            <a:off x="0" y="533400"/>
            <a:ext cx="9144000" cy="114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Workforce</a:t>
            </a:r>
            <a:endParaRPr/>
          </a:p>
        </p:txBody>
      </p:sp>
      <p:sp>
        <p:nvSpPr>
          <p:cNvPr id="576" name="Google Shape;576;p14"/>
          <p:cNvSpPr txBox="1"/>
          <p:nvPr>
            <p:ph idx="1" type="body"/>
          </p:nvPr>
        </p:nvSpPr>
        <p:spPr>
          <a:xfrm>
            <a:off x="762000" y="1981200"/>
            <a:ext cx="76962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Diverse and Multidisciplinary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Examples…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0" sz="10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    </a:t>
            </a:r>
            <a:r>
              <a:rPr b="0" i="0" lang="en-US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🡺  </a:t>
            </a: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Biostatisticians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	    </a:t>
            </a:r>
            <a:r>
              <a:rPr b="0" i="0" lang="en-US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🡺</a:t>
            </a: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Dieticians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	    </a:t>
            </a:r>
            <a:r>
              <a:rPr b="0" i="0" lang="en-US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🡺</a:t>
            </a: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Environmental Health Specialists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	    </a:t>
            </a:r>
            <a:r>
              <a:rPr b="0" i="0" lang="en-US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🡺</a:t>
            </a: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Behavioral Health Specialists</a:t>
            </a:r>
            <a:endParaRPr/>
          </a:p>
        </p:txBody>
      </p:sp>
      <p:sp>
        <p:nvSpPr>
          <p:cNvPr id="577" name="Google Shape;577;p14"/>
          <p:cNvSpPr/>
          <p:nvPr/>
        </p:nvSpPr>
        <p:spPr>
          <a:xfrm>
            <a:off x="6096000" y="6172200"/>
            <a:ext cx="2286000" cy="228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8" name="Google Shape;578;p14"/>
          <p:cNvSpPr/>
          <p:nvPr/>
        </p:nvSpPr>
        <p:spPr>
          <a:xfrm>
            <a:off x="0" y="2286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9" name="Google Shape;579;p14"/>
          <p:cNvSpPr/>
          <p:nvPr/>
        </p:nvSpPr>
        <p:spPr>
          <a:xfrm>
            <a:off x="0" y="1600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80" name="Google Shape;580;p14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581" name="Google Shape;58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43000" y="3330575"/>
            <a:ext cx="914400" cy="588962"/>
          </a:xfrm>
          <a:prstGeom prst="rect">
            <a:avLst/>
          </a:prstGeom>
          <a:noFill/>
          <a:ln>
            <a:noFill/>
          </a:ln>
        </p:spPr>
      </p:pic>
      <p:pic>
        <p:nvPicPr>
          <p:cNvPr id="582" name="Google Shape;582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3000" y="4103687"/>
            <a:ext cx="838200" cy="581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83" name="Google Shape;583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143000" y="4929187"/>
            <a:ext cx="922337" cy="582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584" name="Google Shape;584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219200" y="5681662"/>
            <a:ext cx="930275" cy="6651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9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p15"/>
          <p:cNvSpPr txBox="1"/>
          <p:nvPr>
            <p:ph type="title"/>
          </p:nvPr>
        </p:nvSpPr>
        <p:spPr>
          <a:xfrm>
            <a:off x="0" y="533400"/>
            <a:ext cx="9144000" cy="114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Core Components</a:t>
            </a:r>
            <a:endParaRPr/>
          </a:p>
        </p:txBody>
      </p:sp>
      <p:sp>
        <p:nvSpPr>
          <p:cNvPr id="593" name="Google Shape;593;p15"/>
          <p:cNvSpPr txBox="1"/>
          <p:nvPr>
            <p:ph idx="1" type="body"/>
          </p:nvPr>
        </p:nvSpPr>
        <p:spPr>
          <a:xfrm>
            <a:off x="762000" y="1981200"/>
            <a:ext cx="76962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94" name="Google Shape;594;p15"/>
          <p:cNvSpPr/>
          <p:nvPr/>
        </p:nvSpPr>
        <p:spPr>
          <a:xfrm>
            <a:off x="6096000" y="6172200"/>
            <a:ext cx="2286000" cy="228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5" name="Google Shape;595;p15"/>
          <p:cNvSpPr/>
          <p:nvPr/>
        </p:nvSpPr>
        <p:spPr>
          <a:xfrm>
            <a:off x="0" y="2286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6" name="Google Shape;596;p15"/>
          <p:cNvSpPr/>
          <p:nvPr/>
        </p:nvSpPr>
        <p:spPr>
          <a:xfrm>
            <a:off x="0" y="1600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7" name="Google Shape;597;p15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8" name="Google Shape;598;p15"/>
          <p:cNvSpPr/>
          <p:nvPr/>
        </p:nvSpPr>
        <p:spPr>
          <a:xfrm>
            <a:off x="1066800" y="2057400"/>
            <a:ext cx="3467100" cy="3124200"/>
          </a:xfrm>
          <a:prstGeom prst="ellipse">
            <a:avLst/>
          </a:prstGeom>
          <a:gradFill>
            <a:gsLst>
              <a:gs pos="0">
                <a:srgbClr val="FFFFFF"/>
              </a:gs>
              <a:gs pos="100000">
                <a:srgbClr val="FFFF00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folHlink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y="50000">
              <a:srgbClr val="808080"/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ASSESSMENT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of the health of the community</a:t>
            </a:r>
            <a:endParaRPr/>
          </a:p>
        </p:txBody>
      </p:sp>
      <p:sp>
        <p:nvSpPr>
          <p:cNvPr id="599" name="Google Shape;599;p15"/>
          <p:cNvSpPr/>
          <p:nvPr/>
        </p:nvSpPr>
        <p:spPr>
          <a:xfrm>
            <a:off x="4495800" y="2057400"/>
            <a:ext cx="3505200" cy="3124200"/>
          </a:xfrm>
          <a:prstGeom prst="ellipse">
            <a:avLst/>
          </a:prstGeom>
          <a:gradFill>
            <a:gsLst>
              <a:gs pos="0">
                <a:srgbClr val="FFFFFF"/>
              </a:gs>
              <a:gs pos="100000">
                <a:srgbClr val="FFFF00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folHlink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y="50000">
              <a:srgbClr val="808080"/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600" name="Google Shape;600;p15"/>
          <p:cNvSpPr/>
          <p:nvPr/>
        </p:nvSpPr>
        <p:spPr>
          <a:xfrm>
            <a:off x="2819400" y="3429000"/>
            <a:ext cx="3505200" cy="3048000"/>
          </a:xfrm>
          <a:prstGeom prst="ellipse">
            <a:avLst/>
          </a:prstGeom>
          <a:gradFill>
            <a:gsLst>
              <a:gs pos="0">
                <a:srgbClr val="FFFFFF"/>
              </a:gs>
              <a:gs pos="100000">
                <a:srgbClr val="FFFF00"/>
              </a:gs>
            </a:gsLst>
            <a:path path="circle">
              <a:fillToRect b="50%" l="50%" r="50%" t="50%"/>
            </a:path>
            <a:tileRect/>
          </a:gradFill>
          <a:ln cap="flat" cmpd="sng" w="9525">
            <a:solidFill>
              <a:schemeClr val="folHlink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y="50000">
              <a:srgbClr val="808080"/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1" i="0" sz="2400" u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ASSURANCE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of the public’s health</a:t>
            </a:r>
            <a:endParaRPr/>
          </a:p>
        </p:txBody>
      </p:sp>
      <p:sp>
        <p:nvSpPr>
          <p:cNvPr id="601" name="Google Shape;601;p15"/>
          <p:cNvSpPr txBox="1"/>
          <p:nvPr/>
        </p:nvSpPr>
        <p:spPr>
          <a:xfrm>
            <a:off x="4953000" y="2362200"/>
            <a:ext cx="2667000" cy="155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POLICY DEVELOPMENT</a:t>
            </a:r>
            <a:r>
              <a:rPr b="0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in the public’s interest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06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16"/>
          <p:cNvSpPr txBox="1"/>
          <p:nvPr>
            <p:ph type="title"/>
          </p:nvPr>
        </p:nvSpPr>
        <p:spPr>
          <a:xfrm>
            <a:off x="0" y="533400"/>
            <a:ext cx="9144000" cy="114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10 Essential Services</a:t>
            </a:r>
            <a:endParaRPr/>
          </a:p>
        </p:txBody>
      </p:sp>
      <p:sp>
        <p:nvSpPr>
          <p:cNvPr id="608" name="Google Shape;608;p16"/>
          <p:cNvSpPr txBox="1"/>
          <p:nvPr>
            <p:ph idx="1" type="body"/>
          </p:nvPr>
        </p:nvSpPr>
        <p:spPr>
          <a:xfrm>
            <a:off x="762000" y="1981200"/>
            <a:ext cx="76962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09" name="Google Shape;609;p16"/>
          <p:cNvSpPr/>
          <p:nvPr/>
        </p:nvSpPr>
        <p:spPr>
          <a:xfrm>
            <a:off x="6096000" y="6172200"/>
            <a:ext cx="2286000" cy="228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0" name="Google Shape;610;p16"/>
          <p:cNvSpPr/>
          <p:nvPr/>
        </p:nvSpPr>
        <p:spPr>
          <a:xfrm>
            <a:off x="0" y="2286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1" name="Google Shape;611;p16"/>
          <p:cNvSpPr/>
          <p:nvPr/>
        </p:nvSpPr>
        <p:spPr>
          <a:xfrm>
            <a:off x="0" y="1600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2" name="Google Shape;612;p16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3" name="Google Shape;613;p16"/>
          <p:cNvSpPr txBox="1"/>
          <p:nvPr/>
        </p:nvSpPr>
        <p:spPr>
          <a:xfrm>
            <a:off x="685800" y="2057400"/>
            <a:ext cx="76962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609600" lvl="0" marL="609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AutoNum type="arabicPeriod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Monitor health status                  to identify community                health problems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AutoNum type="arabicPeriod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Diagnose and investigate 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         health problems and health 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         hazards in the community</a:t>
            </a:r>
            <a:endParaRPr/>
          </a:p>
          <a:p>
            <a:pPr indent="-546100" lvl="0" marL="609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0" sz="10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533400" lvl="1" marL="9906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endParaRPr/>
          </a:p>
        </p:txBody>
      </p:sp>
      <p:sp>
        <p:nvSpPr>
          <p:cNvPr id="614" name="Google Shape;614;p16"/>
          <p:cNvSpPr/>
          <p:nvPr/>
        </p:nvSpPr>
        <p:spPr>
          <a:xfrm>
            <a:off x="3810000" y="31623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15" name="Google Shape;615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72200" y="2514600"/>
            <a:ext cx="2667001" cy="1295401"/>
          </a:xfrm>
          <a:prstGeom prst="rect">
            <a:avLst/>
          </a:prstGeom>
          <a:noFill/>
          <a:ln>
            <a:noFill/>
          </a:ln>
        </p:spPr>
      </p:pic>
      <p:sp>
        <p:nvSpPr>
          <p:cNvPr id="616" name="Google Shape;616;p16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17" name="Google Shape;617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600" y="4800600"/>
            <a:ext cx="2057400" cy="106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22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17"/>
          <p:cNvSpPr txBox="1"/>
          <p:nvPr>
            <p:ph type="title"/>
          </p:nvPr>
        </p:nvSpPr>
        <p:spPr>
          <a:xfrm>
            <a:off x="0" y="533400"/>
            <a:ext cx="9144000" cy="114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10 Essential Services</a:t>
            </a:r>
            <a:endParaRPr/>
          </a:p>
        </p:txBody>
      </p:sp>
      <p:sp>
        <p:nvSpPr>
          <p:cNvPr id="624" name="Google Shape;624;p17"/>
          <p:cNvSpPr txBox="1"/>
          <p:nvPr>
            <p:ph idx="1" type="body"/>
          </p:nvPr>
        </p:nvSpPr>
        <p:spPr>
          <a:xfrm>
            <a:off x="762000" y="1981200"/>
            <a:ext cx="76962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25" name="Google Shape;625;p17"/>
          <p:cNvSpPr/>
          <p:nvPr/>
        </p:nvSpPr>
        <p:spPr>
          <a:xfrm>
            <a:off x="6096000" y="6172200"/>
            <a:ext cx="2286000" cy="228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6" name="Google Shape;626;p17"/>
          <p:cNvSpPr/>
          <p:nvPr/>
        </p:nvSpPr>
        <p:spPr>
          <a:xfrm>
            <a:off x="0" y="2286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7" name="Google Shape;627;p17"/>
          <p:cNvSpPr/>
          <p:nvPr/>
        </p:nvSpPr>
        <p:spPr>
          <a:xfrm>
            <a:off x="0" y="1600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8" name="Google Shape;628;p17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9" name="Google Shape;629;p17"/>
          <p:cNvSpPr txBox="1"/>
          <p:nvPr/>
        </p:nvSpPr>
        <p:spPr>
          <a:xfrm>
            <a:off x="685800" y="2057400"/>
            <a:ext cx="76962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609600" lvl="0" marL="609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AutoNum type="arabicPeriod" startAt="3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Inform, educate, and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empower people about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health issues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AutoNum type="arabicPeriod" startAt="4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Mobilize community partnerships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                  to identify and solve 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                  health problems</a:t>
            </a:r>
            <a:endParaRPr/>
          </a:p>
          <a:p>
            <a:pPr indent="-546100" lvl="0" marL="609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0" sz="10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533400" lvl="1" marL="9906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endParaRPr/>
          </a:p>
        </p:txBody>
      </p:sp>
      <p:sp>
        <p:nvSpPr>
          <p:cNvPr id="630" name="Google Shape;630;p17"/>
          <p:cNvSpPr/>
          <p:nvPr/>
        </p:nvSpPr>
        <p:spPr>
          <a:xfrm>
            <a:off x="3810000" y="31623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31" name="Google Shape;631;p17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32" name="Google Shape;632;p17"/>
          <p:cNvSpPr/>
          <p:nvPr/>
        </p:nvSpPr>
        <p:spPr>
          <a:xfrm>
            <a:off x="3848100" y="31432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33" name="Google Shape;633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00800" y="2286000"/>
            <a:ext cx="2209800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634" name="Google Shape;634;p17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35" name="Google Shape;635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8200" y="4953000"/>
            <a:ext cx="2133600" cy="1138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40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18"/>
          <p:cNvSpPr txBox="1"/>
          <p:nvPr>
            <p:ph type="title"/>
          </p:nvPr>
        </p:nvSpPr>
        <p:spPr>
          <a:xfrm>
            <a:off x="0" y="533400"/>
            <a:ext cx="9144000" cy="114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10 Essential Services</a:t>
            </a:r>
            <a:endParaRPr/>
          </a:p>
        </p:txBody>
      </p:sp>
      <p:sp>
        <p:nvSpPr>
          <p:cNvPr id="642" name="Google Shape;642;p18"/>
          <p:cNvSpPr txBox="1"/>
          <p:nvPr>
            <p:ph idx="1" type="body"/>
          </p:nvPr>
        </p:nvSpPr>
        <p:spPr>
          <a:xfrm>
            <a:off x="762000" y="1981200"/>
            <a:ext cx="76962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43" name="Google Shape;643;p18"/>
          <p:cNvSpPr/>
          <p:nvPr/>
        </p:nvSpPr>
        <p:spPr>
          <a:xfrm>
            <a:off x="6096000" y="6172200"/>
            <a:ext cx="2286000" cy="228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4" name="Google Shape;644;p18"/>
          <p:cNvSpPr/>
          <p:nvPr/>
        </p:nvSpPr>
        <p:spPr>
          <a:xfrm>
            <a:off x="0" y="2286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5" name="Google Shape;645;p18"/>
          <p:cNvSpPr/>
          <p:nvPr/>
        </p:nvSpPr>
        <p:spPr>
          <a:xfrm>
            <a:off x="0" y="1600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6" name="Google Shape;646;p18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7" name="Google Shape;647;p18"/>
          <p:cNvSpPr txBox="1"/>
          <p:nvPr/>
        </p:nvSpPr>
        <p:spPr>
          <a:xfrm>
            <a:off x="685800" y="2057400"/>
            <a:ext cx="76962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609600" lvl="0" marL="609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5.  Develop policies and 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plans that support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health efforts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AutoNum type="arabicPeriod" startAt="6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Enforce laws and regulations that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                   protect health and 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                   ensure safety</a:t>
            </a:r>
            <a:endParaRPr/>
          </a:p>
          <a:p>
            <a:pPr indent="-546100" lvl="0" marL="609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</a:pPr>
            <a:r>
              <a:t/>
            </a:r>
            <a:endParaRPr b="1" i="0" sz="10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533400" lvl="1" marL="9906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endParaRPr/>
          </a:p>
        </p:txBody>
      </p:sp>
      <p:sp>
        <p:nvSpPr>
          <p:cNvPr id="648" name="Google Shape;648;p18"/>
          <p:cNvSpPr/>
          <p:nvPr/>
        </p:nvSpPr>
        <p:spPr>
          <a:xfrm>
            <a:off x="3810000" y="31623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9" name="Google Shape;649;p18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50" name="Google Shape;650;p18"/>
          <p:cNvSpPr/>
          <p:nvPr/>
        </p:nvSpPr>
        <p:spPr>
          <a:xfrm>
            <a:off x="3848100" y="31432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51" name="Google Shape;651;p18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52" name="Google Shape;652;p18"/>
          <p:cNvSpPr/>
          <p:nvPr/>
        </p:nvSpPr>
        <p:spPr>
          <a:xfrm>
            <a:off x="3886200" y="31670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53" name="Google Shape;65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77000" y="2133600"/>
            <a:ext cx="1752600" cy="1711325"/>
          </a:xfrm>
          <a:prstGeom prst="rect">
            <a:avLst/>
          </a:prstGeom>
          <a:noFill/>
          <a:ln>
            <a:noFill/>
          </a:ln>
        </p:spPr>
      </p:pic>
      <p:sp>
        <p:nvSpPr>
          <p:cNvPr id="654" name="Google Shape;654;p18"/>
          <p:cNvSpPr/>
          <p:nvPr/>
        </p:nvSpPr>
        <p:spPr>
          <a:xfrm>
            <a:off x="3843337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55" name="Google Shape;655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3400" y="5029200"/>
            <a:ext cx="2438400" cy="908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60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19"/>
          <p:cNvSpPr txBox="1"/>
          <p:nvPr>
            <p:ph type="title"/>
          </p:nvPr>
        </p:nvSpPr>
        <p:spPr>
          <a:xfrm>
            <a:off x="0" y="533400"/>
            <a:ext cx="9144000" cy="114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10 Essential Services</a:t>
            </a:r>
            <a:endParaRPr/>
          </a:p>
        </p:txBody>
      </p:sp>
      <p:sp>
        <p:nvSpPr>
          <p:cNvPr id="662" name="Google Shape;662;p19"/>
          <p:cNvSpPr txBox="1"/>
          <p:nvPr>
            <p:ph idx="1" type="body"/>
          </p:nvPr>
        </p:nvSpPr>
        <p:spPr>
          <a:xfrm>
            <a:off x="762000" y="1981200"/>
            <a:ext cx="76962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63" name="Google Shape;663;p19"/>
          <p:cNvSpPr/>
          <p:nvPr/>
        </p:nvSpPr>
        <p:spPr>
          <a:xfrm>
            <a:off x="6096000" y="6172200"/>
            <a:ext cx="2286000" cy="228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64" name="Google Shape;664;p19"/>
          <p:cNvSpPr/>
          <p:nvPr/>
        </p:nvSpPr>
        <p:spPr>
          <a:xfrm>
            <a:off x="0" y="2286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65" name="Google Shape;665;p19"/>
          <p:cNvSpPr/>
          <p:nvPr/>
        </p:nvSpPr>
        <p:spPr>
          <a:xfrm>
            <a:off x="0" y="1600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66" name="Google Shape;666;p19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67" name="Google Shape;667;p19"/>
          <p:cNvSpPr txBox="1"/>
          <p:nvPr/>
        </p:nvSpPr>
        <p:spPr>
          <a:xfrm>
            <a:off x="685800" y="2057400"/>
            <a:ext cx="84582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609600" lvl="0" marL="609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AutoNum type="arabicPeriod" startAt="7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Link people to personnel 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health services and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assure the provision of 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health care 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8.  Assure a competent public health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                   and health care 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                   workforce</a:t>
            </a:r>
            <a:r>
              <a:rPr b="0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endParaRPr/>
          </a:p>
        </p:txBody>
      </p:sp>
      <p:sp>
        <p:nvSpPr>
          <p:cNvPr id="668" name="Google Shape;668;p19"/>
          <p:cNvSpPr/>
          <p:nvPr/>
        </p:nvSpPr>
        <p:spPr>
          <a:xfrm>
            <a:off x="3810000" y="31623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69" name="Google Shape;669;p19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0" name="Google Shape;670;p19"/>
          <p:cNvSpPr/>
          <p:nvPr/>
        </p:nvSpPr>
        <p:spPr>
          <a:xfrm>
            <a:off x="3848100" y="31432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1" name="Google Shape;671;p19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2" name="Google Shape;672;p19"/>
          <p:cNvSpPr/>
          <p:nvPr/>
        </p:nvSpPr>
        <p:spPr>
          <a:xfrm>
            <a:off x="3886200" y="31670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3" name="Google Shape;673;p19"/>
          <p:cNvSpPr/>
          <p:nvPr/>
        </p:nvSpPr>
        <p:spPr>
          <a:xfrm>
            <a:off x="3843337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4" name="Google Shape;674;p19"/>
          <p:cNvSpPr/>
          <p:nvPr/>
        </p:nvSpPr>
        <p:spPr>
          <a:xfrm>
            <a:off x="3805237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75" name="Google Shape;675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29400" y="2286000"/>
            <a:ext cx="2209800" cy="1600200"/>
          </a:xfrm>
          <a:prstGeom prst="rect">
            <a:avLst/>
          </a:prstGeom>
          <a:noFill/>
          <a:ln>
            <a:noFill/>
          </a:ln>
        </p:spPr>
      </p:pic>
      <p:sp>
        <p:nvSpPr>
          <p:cNvPr id="676" name="Google Shape;676;p19"/>
          <p:cNvSpPr/>
          <p:nvPr/>
        </p:nvSpPr>
        <p:spPr>
          <a:xfrm>
            <a:off x="3833812" y="31813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77" name="Google Shape;677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14400" y="5410200"/>
            <a:ext cx="2514600" cy="9445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82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20"/>
          <p:cNvSpPr txBox="1"/>
          <p:nvPr>
            <p:ph type="title"/>
          </p:nvPr>
        </p:nvSpPr>
        <p:spPr>
          <a:xfrm>
            <a:off x="0" y="533400"/>
            <a:ext cx="9144000" cy="114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10 Essential Services</a:t>
            </a:r>
            <a:endParaRPr/>
          </a:p>
        </p:txBody>
      </p:sp>
      <p:sp>
        <p:nvSpPr>
          <p:cNvPr id="684" name="Google Shape;684;p20"/>
          <p:cNvSpPr txBox="1"/>
          <p:nvPr>
            <p:ph idx="1" type="body"/>
          </p:nvPr>
        </p:nvSpPr>
        <p:spPr>
          <a:xfrm>
            <a:off x="762000" y="1981200"/>
            <a:ext cx="76962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85" name="Google Shape;685;p20"/>
          <p:cNvSpPr/>
          <p:nvPr/>
        </p:nvSpPr>
        <p:spPr>
          <a:xfrm>
            <a:off x="6096000" y="6172200"/>
            <a:ext cx="2286000" cy="228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6" name="Google Shape;686;p20"/>
          <p:cNvSpPr/>
          <p:nvPr/>
        </p:nvSpPr>
        <p:spPr>
          <a:xfrm>
            <a:off x="0" y="2286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7" name="Google Shape;687;p20"/>
          <p:cNvSpPr/>
          <p:nvPr/>
        </p:nvSpPr>
        <p:spPr>
          <a:xfrm>
            <a:off x="0" y="1600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8" name="Google Shape;688;p20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9" name="Google Shape;689;p20"/>
          <p:cNvSpPr txBox="1"/>
          <p:nvPr/>
        </p:nvSpPr>
        <p:spPr>
          <a:xfrm>
            <a:off x="685800" y="2057400"/>
            <a:ext cx="84582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609600" lvl="0" marL="609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AutoNum type="arabicPeriod" startAt="9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Evaluate the effectiveness,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accessibility, and quality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of services 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10. Research for new insights and 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                   innovative solutions to 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                    health problems</a:t>
            </a:r>
            <a:r>
              <a:rPr b="0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endParaRPr/>
          </a:p>
        </p:txBody>
      </p:sp>
      <p:sp>
        <p:nvSpPr>
          <p:cNvPr id="690" name="Google Shape;690;p20"/>
          <p:cNvSpPr/>
          <p:nvPr/>
        </p:nvSpPr>
        <p:spPr>
          <a:xfrm>
            <a:off x="3810000" y="31623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91" name="Google Shape;691;p20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92" name="Google Shape;692;p20"/>
          <p:cNvSpPr/>
          <p:nvPr/>
        </p:nvSpPr>
        <p:spPr>
          <a:xfrm>
            <a:off x="3848100" y="31432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93" name="Google Shape;693;p20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94" name="Google Shape;694;p20"/>
          <p:cNvSpPr/>
          <p:nvPr/>
        </p:nvSpPr>
        <p:spPr>
          <a:xfrm>
            <a:off x="3886200" y="31670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95" name="Google Shape;695;p20"/>
          <p:cNvSpPr/>
          <p:nvPr/>
        </p:nvSpPr>
        <p:spPr>
          <a:xfrm>
            <a:off x="3843337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96" name="Google Shape;696;p20"/>
          <p:cNvSpPr/>
          <p:nvPr/>
        </p:nvSpPr>
        <p:spPr>
          <a:xfrm>
            <a:off x="3805237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97" name="Google Shape;697;p20"/>
          <p:cNvSpPr/>
          <p:nvPr/>
        </p:nvSpPr>
        <p:spPr>
          <a:xfrm>
            <a:off x="3833812" y="31813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98" name="Google Shape;698;p20"/>
          <p:cNvSpPr/>
          <p:nvPr/>
        </p:nvSpPr>
        <p:spPr>
          <a:xfrm>
            <a:off x="381952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99" name="Google Shape;699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77000" y="2667000"/>
            <a:ext cx="2667000" cy="1295400"/>
          </a:xfrm>
          <a:prstGeom prst="rect">
            <a:avLst/>
          </a:prstGeom>
          <a:noFill/>
          <a:ln>
            <a:noFill/>
          </a:ln>
        </p:spPr>
      </p:pic>
      <p:sp>
        <p:nvSpPr>
          <p:cNvPr id="700" name="Google Shape;700;p20"/>
          <p:cNvSpPr/>
          <p:nvPr/>
        </p:nvSpPr>
        <p:spPr>
          <a:xfrm>
            <a:off x="3790950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01" name="Google Shape;701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0" y="4876800"/>
            <a:ext cx="2438400" cy="1371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06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p21"/>
          <p:cNvSpPr txBox="1"/>
          <p:nvPr>
            <p:ph type="title"/>
          </p:nvPr>
        </p:nvSpPr>
        <p:spPr>
          <a:xfrm>
            <a:off x="0" y="533400"/>
            <a:ext cx="9144000" cy="114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Public Health Approach</a:t>
            </a:r>
            <a:endParaRPr/>
          </a:p>
        </p:txBody>
      </p:sp>
      <p:sp>
        <p:nvSpPr>
          <p:cNvPr id="708" name="Google Shape;708;p21"/>
          <p:cNvSpPr txBox="1"/>
          <p:nvPr>
            <p:ph idx="1" type="body"/>
          </p:nvPr>
        </p:nvSpPr>
        <p:spPr>
          <a:xfrm>
            <a:off x="762000" y="1981200"/>
            <a:ext cx="76962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09" name="Google Shape;709;p21"/>
          <p:cNvSpPr/>
          <p:nvPr/>
        </p:nvSpPr>
        <p:spPr>
          <a:xfrm>
            <a:off x="6096000" y="6172200"/>
            <a:ext cx="2286000" cy="228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0" name="Google Shape;710;p21"/>
          <p:cNvSpPr/>
          <p:nvPr/>
        </p:nvSpPr>
        <p:spPr>
          <a:xfrm>
            <a:off x="0" y="2286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1" name="Google Shape;711;p21"/>
          <p:cNvSpPr/>
          <p:nvPr/>
        </p:nvSpPr>
        <p:spPr>
          <a:xfrm>
            <a:off x="0" y="1600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2" name="Google Shape;712;p21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3" name="Google Shape;713;p21"/>
          <p:cNvSpPr txBox="1"/>
          <p:nvPr/>
        </p:nvSpPr>
        <p:spPr>
          <a:xfrm>
            <a:off x="304800" y="2057400"/>
            <a:ext cx="40386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609600" lvl="0" marL="609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Public Health</a:t>
            </a:r>
            <a:endParaRPr/>
          </a:p>
          <a:p>
            <a:pPr indent="-609600" lvl="0" marL="60960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Model</a:t>
            </a:r>
            <a:endParaRPr/>
          </a:p>
          <a:p>
            <a:pPr indent="-609600" lvl="0" marL="60960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609600" lvl="0" marL="6096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609600" lvl="0" marL="60960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accent2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609600" lvl="0" marL="60960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0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endParaRPr/>
          </a:p>
        </p:txBody>
      </p:sp>
      <p:sp>
        <p:nvSpPr>
          <p:cNvPr id="714" name="Google Shape;714;p21"/>
          <p:cNvSpPr/>
          <p:nvPr/>
        </p:nvSpPr>
        <p:spPr>
          <a:xfrm>
            <a:off x="3810000" y="31623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5" name="Google Shape;715;p21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6" name="Google Shape;716;p21"/>
          <p:cNvSpPr/>
          <p:nvPr/>
        </p:nvSpPr>
        <p:spPr>
          <a:xfrm>
            <a:off x="3848100" y="31432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7" name="Google Shape;717;p21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8" name="Google Shape;718;p21"/>
          <p:cNvSpPr/>
          <p:nvPr/>
        </p:nvSpPr>
        <p:spPr>
          <a:xfrm>
            <a:off x="3886200" y="31670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19" name="Google Shape;719;p21"/>
          <p:cNvSpPr/>
          <p:nvPr/>
        </p:nvSpPr>
        <p:spPr>
          <a:xfrm>
            <a:off x="3843337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20" name="Google Shape;720;p21"/>
          <p:cNvSpPr/>
          <p:nvPr/>
        </p:nvSpPr>
        <p:spPr>
          <a:xfrm>
            <a:off x="3805237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21" name="Google Shape;721;p21"/>
          <p:cNvSpPr/>
          <p:nvPr/>
        </p:nvSpPr>
        <p:spPr>
          <a:xfrm>
            <a:off x="3833812" y="31813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22" name="Google Shape;722;p21"/>
          <p:cNvSpPr/>
          <p:nvPr/>
        </p:nvSpPr>
        <p:spPr>
          <a:xfrm>
            <a:off x="381952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23" name="Google Shape;723;p21"/>
          <p:cNvSpPr/>
          <p:nvPr/>
        </p:nvSpPr>
        <p:spPr>
          <a:xfrm>
            <a:off x="3790950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24" name="Google Shape;724;p21"/>
          <p:cNvSpPr txBox="1"/>
          <p:nvPr/>
        </p:nvSpPr>
        <p:spPr>
          <a:xfrm>
            <a:off x="4800600" y="2057400"/>
            <a:ext cx="40386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609600" lvl="0" marL="609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Medical </a:t>
            </a:r>
            <a:endParaRPr/>
          </a:p>
          <a:p>
            <a:pPr indent="-609600" lvl="0" marL="60960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Model</a:t>
            </a:r>
            <a:endParaRPr/>
          </a:p>
          <a:p>
            <a:pPr indent="-4064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609600" lvl="0" marL="609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0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 </a:t>
            </a:r>
            <a:endParaRPr/>
          </a:p>
          <a:p>
            <a:pPr indent="-609600" lvl="0" marL="60960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609600" lvl="0" marL="60960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None/>
            </a:pPr>
            <a:r>
              <a:rPr b="0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	</a:t>
            </a:r>
            <a:endParaRPr/>
          </a:p>
        </p:txBody>
      </p:sp>
      <p:pic>
        <p:nvPicPr>
          <p:cNvPr id="725" name="Google Shape;725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28800" y="3657600"/>
            <a:ext cx="1028700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6" name="Google Shape;726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28900" y="3657600"/>
            <a:ext cx="1028700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7" name="Google Shape;727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4400" y="3657600"/>
            <a:ext cx="1028700" cy="1162050"/>
          </a:xfrm>
          <a:prstGeom prst="rect">
            <a:avLst/>
          </a:prstGeom>
          <a:noFill/>
          <a:ln>
            <a:noFill/>
          </a:ln>
        </p:spPr>
      </p:pic>
      <p:sp>
        <p:nvSpPr>
          <p:cNvPr id="728" name="Google Shape;728;p21"/>
          <p:cNvSpPr/>
          <p:nvPr/>
        </p:nvSpPr>
        <p:spPr>
          <a:xfrm>
            <a:off x="762000" y="4724400"/>
            <a:ext cx="2971800" cy="1524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29" name="Google Shape;729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28800" y="4419600"/>
            <a:ext cx="1028700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0" name="Google Shape;730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28900" y="4419600"/>
            <a:ext cx="1028700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1" name="Google Shape;731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4400" y="4419600"/>
            <a:ext cx="1028700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2" name="Google Shape;732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28800" y="5181600"/>
            <a:ext cx="1028700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3" name="Google Shape;733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28900" y="5181600"/>
            <a:ext cx="1028700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4" name="Google Shape;73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4400" y="5181600"/>
            <a:ext cx="1028700" cy="1162050"/>
          </a:xfrm>
          <a:prstGeom prst="rect">
            <a:avLst/>
          </a:prstGeom>
          <a:noFill/>
          <a:ln>
            <a:noFill/>
          </a:ln>
        </p:spPr>
      </p:pic>
      <p:sp>
        <p:nvSpPr>
          <p:cNvPr id="735" name="Google Shape;735;p21"/>
          <p:cNvSpPr/>
          <p:nvPr/>
        </p:nvSpPr>
        <p:spPr>
          <a:xfrm>
            <a:off x="914400" y="6248400"/>
            <a:ext cx="2743200" cy="76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6" name="Google Shape;736;p21"/>
          <p:cNvSpPr txBox="1"/>
          <p:nvPr/>
        </p:nvSpPr>
        <p:spPr>
          <a:xfrm>
            <a:off x="4038600" y="2895600"/>
            <a:ext cx="860400" cy="33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Versus</a:t>
            </a:r>
            <a:endParaRPr/>
          </a:p>
        </p:txBody>
      </p:sp>
      <p:pic>
        <p:nvPicPr>
          <p:cNvPr id="737" name="Google Shape;737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29400" y="3962400"/>
            <a:ext cx="1028700" cy="1162050"/>
          </a:xfrm>
          <a:prstGeom prst="rect">
            <a:avLst/>
          </a:prstGeom>
          <a:noFill/>
          <a:ln>
            <a:noFill/>
          </a:ln>
        </p:spPr>
      </p:pic>
      <p:sp>
        <p:nvSpPr>
          <p:cNvPr id="738" name="Google Shape;738;p21"/>
          <p:cNvSpPr/>
          <p:nvPr/>
        </p:nvSpPr>
        <p:spPr>
          <a:xfrm>
            <a:off x="6858000" y="3886200"/>
            <a:ext cx="838200" cy="12192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9" name="Google Shape;739;p21"/>
          <p:cNvSpPr/>
          <p:nvPr/>
        </p:nvSpPr>
        <p:spPr>
          <a:xfrm>
            <a:off x="6784975" y="4051300"/>
            <a:ext cx="133350" cy="438150"/>
          </a:xfrm>
          <a:custGeom>
            <a:rect b="b" l="l" r="r" t="t"/>
            <a:pathLst>
              <a:path extrusionOk="0" h="276" w="84">
                <a:moveTo>
                  <a:pt x="30" y="45"/>
                </a:moveTo>
                <a:cubicBezTo>
                  <a:pt x="37" y="67"/>
                  <a:pt x="38" y="92"/>
                  <a:pt x="51" y="111"/>
                </a:cubicBezTo>
                <a:cubicBezTo>
                  <a:pt x="58" y="122"/>
                  <a:pt x="60" y="143"/>
                  <a:pt x="73" y="143"/>
                </a:cubicBezTo>
                <a:cubicBezTo>
                  <a:pt x="84" y="143"/>
                  <a:pt x="69" y="120"/>
                  <a:pt x="62" y="111"/>
                </a:cubicBezTo>
                <a:cubicBezTo>
                  <a:pt x="54" y="101"/>
                  <a:pt x="41" y="96"/>
                  <a:pt x="30" y="89"/>
                </a:cubicBezTo>
                <a:cubicBezTo>
                  <a:pt x="0" y="0"/>
                  <a:pt x="36" y="117"/>
                  <a:pt x="41" y="132"/>
                </a:cubicBezTo>
                <a:cubicBezTo>
                  <a:pt x="37" y="110"/>
                  <a:pt x="8" y="67"/>
                  <a:pt x="30" y="67"/>
                </a:cubicBezTo>
                <a:cubicBezTo>
                  <a:pt x="53" y="67"/>
                  <a:pt x="51" y="132"/>
                  <a:pt x="51" y="132"/>
                </a:cubicBezTo>
                <a:cubicBezTo>
                  <a:pt x="35" y="186"/>
                  <a:pt x="54" y="207"/>
                  <a:pt x="73" y="263"/>
                </a:cubicBezTo>
                <a:cubicBezTo>
                  <a:pt x="77" y="276"/>
                  <a:pt x="58" y="241"/>
                  <a:pt x="51" y="230"/>
                </a:cubicBezTo>
                <a:cubicBezTo>
                  <a:pt x="47" y="223"/>
                  <a:pt x="44" y="215"/>
                  <a:pt x="41" y="208"/>
                </a:cubicBezTo>
              </a:path>
            </a:pathLst>
          </a:custGeom>
          <a:noFill/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40" name="Google Shape;740;p21"/>
          <p:cNvSpPr/>
          <p:nvPr/>
        </p:nvSpPr>
        <p:spPr>
          <a:xfrm>
            <a:off x="6629400" y="4953000"/>
            <a:ext cx="381000" cy="1524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45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22"/>
          <p:cNvSpPr txBox="1"/>
          <p:nvPr>
            <p:ph type="title"/>
          </p:nvPr>
        </p:nvSpPr>
        <p:spPr>
          <a:xfrm>
            <a:off x="0" y="533400"/>
            <a:ext cx="9144000" cy="114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Determinants of Health</a:t>
            </a:r>
            <a:endParaRPr/>
          </a:p>
        </p:txBody>
      </p:sp>
      <p:sp>
        <p:nvSpPr>
          <p:cNvPr id="747" name="Google Shape;747;p22"/>
          <p:cNvSpPr/>
          <p:nvPr/>
        </p:nvSpPr>
        <p:spPr>
          <a:xfrm>
            <a:off x="6096000" y="6172200"/>
            <a:ext cx="2286000" cy="228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48" name="Google Shape;748;p22"/>
          <p:cNvSpPr/>
          <p:nvPr/>
        </p:nvSpPr>
        <p:spPr>
          <a:xfrm>
            <a:off x="0" y="2286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49" name="Google Shape;749;p22"/>
          <p:cNvSpPr/>
          <p:nvPr/>
        </p:nvSpPr>
        <p:spPr>
          <a:xfrm>
            <a:off x="0" y="1600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0" name="Google Shape;750;p22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1" name="Google Shape;751;p22"/>
          <p:cNvSpPr/>
          <p:nvPr/>
        </p:nvSpPr>
        <p:spPr>
          <a:xfrm>
            <a:off x="3810000" y="31623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2" name="Google Shape;752;p22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3" name="Google Shape;753;p22"/>
          <p:cNvSpPr/>
          <p:nvPr/>
        </p:nvSpPr>
        <p:spPr>
          <a:xfrm>
            <a:off x="3848100" y="31432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4" name="Google Shape;754;p22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5" name="Google Shape;755;p22"/>
          <p:cNvSpPr/>
          <p:nvPr/>
        </p:nvSpPr>
        <p:spPr>
          <a:xfrm>
            <a:off x="3886200" y="31670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6" name="Google Shape;756;p22"/>
          <p:cNvSpPr/>
          <p:nvPr/>
        </p:nvSpPr>
        <p:spPr>
          <a:xfrm>
            <a:off x="3843337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7" name="Google Shape;757;p22"/>
          <p:cNvSpPr/>
          <p:nvPr/>
        </p:nvSpPr>
        <p:spPr>
          <a:xfrm>
            <a:off x="3805237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8" name="Google Shape;758;p22"/>
          <p:cNvSpPr/>
          <p:nvPr/>
        </p:nvSpPr>
        <p:spPr>
          <a:xfrm>
            <a:off x="3833812" y="31813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59" name="Google Shape;759;p22"/>
          <p:cNvSpPr/>
          <p:nvPr/>
        </p:nvSpPr>
        <p:spPr>
          <a:xfrm>
            <a:off x="381952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0" name="Google Shape;760;p22"/>
          <p:cNvSpPr/>
          <p:nvPr/>
        </p:nvSpPr>
        <p:spPr>
          <a:xfrm>
            <a:off x="3790950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1" name="Google Shape;761;p22"/>
          <p:cNvSpPr/>
          <p:nvPr/>
        </p:nvSpPr>
        <p:spPr>
          <a:xfrm>
            <a:off x="3486150" y="2776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62" name="Google Shape;762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1600" y="2057400"/>
            <a:ext cx="6477000" cy="4389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67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3"/>
          <p:cNvSpPr txBox="1"/>
          <p:nvPr>
            <p:ph type="title"/>
          </p:nvPr>
        </p:nvSpPr>
        <p:spPr>
          <a:xfrm>
            <a:off x="0" y="533400"/>
            <a:ext cx="9144000" cy="114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Determinants of Health</a:t>
            </a:r>
            <a:endParaRPr/>
          </a:p>
        </p:txBody>
      </p:sp>
      <p:sp>
        <p:nvSpPr>
          <p:cNvPr id="769" name="Google Shape;769;p23"/>
          <p:cNvSpPr/>
          <p:nvPr/>
        </p:nvSpPr>
        <p:spPr>
          <a:xfrm>
            <a:off x="6096000" y="6172200"/>
            <a:ext cx="2286000" cy="228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0" name="Google Shape;770;p23"/>
          <p:cNvSpPr/>
          <p:nvPr/>
        </p:nvSpPr>
        <p:spPr>
          <a:xfrm>
            <a:off x="0" y="2286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1" name="Google Shape;771;p23"/>
          <p:cNvSpPr/>
          <p:nvPr/>
        </p:nvSpPr>
        <p:spPr>
          <a:xfrm>
            <a:off x="0" y="1600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2" name="Google Shape;772;p23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3" name="Google Shape;773;p23"/>
          <p:cNvSpPr txBox="1"/>
          <p:nvPr/>
        </p:nvSpPr>
        <p:spPr>
          <a:xfrm>
            <a:off x="381000" y="2286000"/>
            <a:ext cx="3886200" cy="40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609600" lvl="0" marL="609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Genetic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Behavioral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Social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Environmental</a:t>
            </a:r>
            <a:endParaRPr/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Personal health care </a:t>
            </a:r>
            <a:endParaRPr/>
          </a:p>
        </p:txBody>
      </p:sp>
      <p:sp>
        <p:nvSpPr>
          <p:cNvPr id="774" name="Google Shape;774;p23"/>
          <p:cNvSpPr/>
          <p:nvPr/>
        </p:nvSpPr>
        <p:spPr>
          <a:xfrm>
            <a:off x="3810000" y="31623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5" name="Google Shape;775;p23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6" name="Google Shape;776;p23"/>
          <p:cNvSpPr/>
          <p:nvPr/>
        </p:nvSpPr>
        <p:spPr>
          <a:xfrm>
            <a:off x="3848100" y="31432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7" name="Google Shape;777;p23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8" name="Google Shape;778;p23"/>
          <p:cNvSpPr/>
          <p:nvPr/>
        </p:nvSpPr>
        <p:spPr>
          <a:xfrm>
            <a:off x="3886200" y="31670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79" name="Google Shape;779;p23"/>
          <p:cNvSpPr/>
          <p:nvPr/>
        </p:nvSpPr>
        <p:spPr>
          <a:xfrm>
            <a:off x="3843337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0" name="Google Shape;780;p23"/>
          <p:cNvSpPr/>
          <p:nvPr/>
        </p:nvSpPr>
        <p:spPr>
          <a:xfrm>
            <a:off x="3805237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1" name="Google Shape;781;p23"/>
          <p:cNvSpPr/>
          <p:nvPr/>
        </p:nvSpPr>
        <p:spPr>
          <a:xfrm>
            <a:off x="3833812" y="31813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2" name="Google Shape;782;p23"/>
          <p:cNvSpPr/>
          <p:nvPr/>
        </p:nvSpPr>
        <p:spPr>
          <a:xfrm>
            <a:off x="381952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3" name="Google Shape;783;p23"/>
          <p:cNvSpPr/>
          <p:nvPr/>
        </p:nvSpPr>
        <p:spPr>
          <a:xfrm>
            <a:off x="3790950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4" name="Google Shape;784;p23"/>
          <p:cNvSpPr/>
          <p:nvPr/>
        </p:nvSpPr>
        <p:spPr>
          <a:xfrm>
            <a:off x="3486150" y="2776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85" name="Google Shape;785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14800" y="2057400"/>
            <a:ext cx="5029200" cy="4237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6"/>
          <p:cNvSpPr txBox="1"/>
          <p:nvPr>
            <p:ph type="title"/>
          </p:nvPr>
        </p:nvSpPr>
        <p:spPr>
          <a:xfrm>
            <a:off x="0" y="533400"/>
            <a:ext cx="9144000" cy="114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Overview</a:t>
            </a:r>
            <a:endParaRPr/>
          </a:p>
        </p:txBody>
      </p:sp>
      <p:sp>
        <p:nvSpPr>
          <p:cNvPr id="52" name="Google Shape;52;p6"/>
          <p:cNvSpPr txBox="1"/>
          <p:nvPr>
            <p:ph idx="1" type="body"/>
          </p:nvPr>
        </p:nvSpPr>
        <p:spPr>
          <a:xfrm>
            <a:off x="685800" y="2133600"/>
            <a:ext cx="82296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Format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Questions to be addressed: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What is public health?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What is a public health system?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Why take a public health approach?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Can public health make a difference?</a:t>
            </a:r>
            <a:endParaRPr/>
          </a:p>
        </p:txBody>
      </p:sp>
      <p:sp>
        <p:nvSpPr>
          <p:cNvPr id="53" name="Google Shape;53;p6"/>
          <p:cNvSpPr/>
          <p:nvPr/>
        </p:nvSpPr>
        <p:spPr>
          <a:xfrm>
            <a:off x="0" y="2286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" name="Google Shape;54;p6"/>
          <p:cNvSpPr/>
          <p:nvPr/>
        </p:nvSpPr>
        <p:spPr>
          <a:xfrm>
            <a:off x="0" y="1600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6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56" name="Google Shape;5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654800" y="2286000"/>
            <a:ext cx="1651000" cy="2209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91400" y="4191000"/>
            <a:ext cx="1384300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0" y="3352800"/>
            <a:ext cx="762000" cy="8651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5562600"/>
            <a:ext cx="762000" cy="8651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5105400"/>
            <a:ext cx="560387" cy="6365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90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24"/>
          <p:cNvSpPr txBox="1"/>
          <p:nvPr>
            <p:ph type="title"/>
          </p:nvPr>
        </p:nvSpPr>
        <p:spPr>
          <a:xfrm>
            <a:off x="0" y="533400"/>
            <a:ext cx="9144000" cy="114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Achievements</a:t>
            </a:r>
            <a:endParaRPr/>
          </a:p>
        </p:txBody>
      </p:sp>
      <p:sp>
        <p:nvSpPr>
          <p:cNvPr id="792" name="Google Shape;792;p24"/>
          <p:cNvSpPr/>
          <p:nvPr/>
        </p:nvSpPr>
        <p:spPr>
          <a:xfrm>
            <a:off x="0" y="2286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3" name="Google Shape;793;p24"/>
          <p:cNvSpPr/>
          <p:nvPr/>
        </p:nvSpPr>
        <p:spPr>
          <a:xfrm>
            <a:off x="0" y="1600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4" name="Google Shape;794;p24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5" name="Google Shape;795;p24"/>
          <p:cNvSpPr/>
          <p:nvPr/>
        </p:nvSpPr>
        <p:spPr>
          <a:xfrm>
            <a:off x="3810000" y="31623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6" name="Google Shape;796;p24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7" name="Google Shape;797;p24"/>
          <p:cNvSpPr/>
          <p:nvPr/>
        </p:nvSpPr>
        <p:spPr>
          <a:xfrm>
            <a:off x="3848100" y="31432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8" name="Google Shape;798;p24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9" name="Google Shape;799;p24"/>
          <p:cNvSpPr/>
          <p:nvPr/>
        </p:nvSpPr>
        <p:spPr>
          <a:xfrm>
            <a:off x="3886200" y="31670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0" name="Google Shape;800;p24"/>
          <p:cNvSpPr/>
          <p:nvPr/>
        </p:nvSpPr>
        <p:spPr>
          <a:xfrm>
            <a:off x="3843337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1" name="Google Shape;801;p24"/>
          <p:cNvSpPr/>
          <p:nvPr/>
        </p:nvSpPr>
        <p:spPr>
          <a:xfrm>
            <a:off x="3805237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2" name="Google Shape;802;p24"/>
          <p:cNvSpPr/>
          <p:nvPr/>
        </p:nvSpPr>
        <p:spPr>
          <a:xfrm>
            <a:off x="3833812" y="31813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3" name="Google Shape;803;p24"/>
          <p:cNvSpPr/>
          <p:nvPr/>
        </p:nvSpPr>
        <p:spPr>
          <a:xfrm>
            <a:off x="381952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4" name="Google Shape;804;p24"/>
          <p:cNvSpPr/>
          <p:nvPr/>
        </p:nvSpPr>
        <p:spPr>
          <a:xfrm>
            <a:off x="3790950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5" name="Google Shape;805;p24"/>
          <p:cNvSpPr/>
          <p:nvPr/>
        </p:nvSpPr>
        <p:spPr>
          <a:xfrm>
            <a:off x="3486150" y="2776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Vaccination" id="806" name="Google Shape;806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981200"/>
            <a:ext cx="113665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Workplace" id="807" name="Google Shape;807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72200" y="3200400"/>
            <a:ext cx="1676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afer and healthier foods" id="808" name="Google Shape;808;p2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81000" y="4267200"/>
            <a:ext cx="1143000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otor-vehicle safety" id="809" name="Google Shape;809;p2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781800" y="5486400"/>
            <a:ext cx="16002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810" name="Google Shape;810;p24"/>
          <p:cNvSpPr txBox="1"/>
          <p:nvPr/>
        </p:nvSpPr>
        <p:spPr>
          <a:xfrm>
            <a:off x="1600200" y="2209800"/>
            <a:ext cx="5791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609600" lvl="0" marL="609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Vaccination</a:t>
            </a:r>
            <a:endParaRPr/>
          </a:p>
          <a:p>
            <a:pPr indent="-4064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Safer Workplaces</a:t>
            </a:r>
            <a:endParaRPr/>
          </a:p>
          <a:p>
            <a:pPr indent="-4064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Safer &amp; Healthier Food</a:t>
            </a:r>
            <a:endParaRPr/>
          </a:p>
          <a:p>
            <a:pPr indent="-4064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Motor Vehicle Safety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15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25"/>
          <p:cNvSpPr txBox="1"/>
          <p:nvPr>
            <p:ph type="title"/>
          </p:nvPr>
        </p:nvSpPr>
        <p:spPr>
          <a:xfrm>
            <a:off x="0" y="533400"/>
            <a:ext cx="9144000" cy="114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Achievements</a:t>
            </a:r>
            <a:endParaRPr/>
          </a:p>
        </p:txBody>
      </p:sp>
      <p:sp>
        <p:nvSpPr>
          <p:cNvPr id="817" name="Google Shape;817;p25"/>
          <p:cNvSpPr/>
          <p:nvPr/>
        </p:nvSpPr>
        <p:spPr>
          <a:xfrm>
            <a:off x="6096000" y="6172200"/>
            <a:ext cx="2286000" cy="228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8" name="Google Shape;818;p25"/>
          <p:cNvSpPr/>
          <p:nvPr/>
        </p:nvSpPr>
        <p:spPr>
          <a:xfrm>
            <a:off x="0" y="2286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9" name="Google Shape;819;p25"/>
          <p:cNvSpPr/>
          <p:nvPr/>
        </p:nvSpPr>
        <p:spPr>
          <a:xfrm>
            <a:off x="0" y="1600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0" name="Google Shape;820;p25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1" name="Google Shape;821;p25"/>
          <p:cNvSpPr/>
          <p:nvPr/>
        </p:nvSpPr>
        <p:spPr>
          <a:xfrm>
            <a:off x="3810000" y="31623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2" name="Google Shape;822;p25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3" name="Google Shape;823;p25"/>
          <p:cNvSpPr/>
          <p:nvPr/>
        </p:nvSpPr>
        <p:spPr>
          <a:xfrm>
            <a:off x="3848100" y="31432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4" name="Google Shape;824;p25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5" name="Google Shape;825;p25"/>
          <p:cNvSpPr/>
          <p:nvPr/>
        </p:nvSpPr>
        <p:spPr>
          <a:xfrm>
            <a:off x="3886200" y="31670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6" name="Google Shape;826;p25"/>
          <p:cNvSpPr/>
          <p:nvPr/>
        </p:nvSpPr>
        <p:spPr>
          <a:xfrm>
            <a:off x="3843337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7" name="Google Shape;827;p25"/>
          <p:cNvSpPr/>
          <p:nvPr/>
        </p:nvSpPr>
        <p:spPr>
          <a:xfrm>
            <a:off x="3805237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8" name="Google Shape;828;p25"/>
          <p:cNvSpPr/>
          <p:nvPr/>
        </p:nvSpPr>
        <p:spPr>
          <a:xfrm>
            <a:off x="3833812" y="31813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9" name="Google Shape;829;p25"/>
          <p:cNvSpPr/>
          <p:nvPr/>
        </p:nvSpPr>
        <p:spPr>
          <a:xfrm>
            <a:off x="381952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30" name="Google Shape;830;p25"/>
          <p:cNvSpPr/>
          <p:nvPr/>
        </p:nvSpPr>
        <p:spPr>
          <a:xfrm>
            <a:off x="3790950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31" name="Google Shape;831;p25"/>
          <p:cNvSpPr/>
          <p:nvPr/>
        </p:nvSpPr>
        <p:spPr>
          <a:xfrm>
            <a:off x="3486150" y="2776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Decline in deaths from coronary heart and disease and stroke" id="832" name="Google Shape;832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1962" y="4876800"/>
            <a:ext cx="1290637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ontrol of infectious diseases" id="833" name="Google Shape;833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3550" y="2057400"/>
            <a:ext cx="128905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amily planning" id="834" name="Google Shape;834;p2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172200" y="3505200"/>
            <a:ext cx="1828800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835" name="Google Shape;835;p25"/>
          <p:cNvSpPr txBox="1"/>
          <p:nvPr/>
        </p:nvSpPr>
        <p:spPr>
          <a:xfrm>
            <a:off x="1752600" y="2133600"/>
            <a:ext cx="5791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609600" lvl="0" marL="609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Control of Infectious Diseases</a:t>
            </a:r>
            <a:endParaRPr/>
          </a:p>
          <a:p>
            <a:pPr indent="-4064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Family Planning</a:t>
            </a:r>
            <a:endParaRPr/>
          </a:p>
          <a:p>
            <a:pPr indent="-4064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1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Decline in Deaths from Heart Disease &amp; Stroke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40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Google Shape;841;p26"/>
          <p:cNvSpPr txBox="1"/>
          <p:nvPr>
            <p:ph type="title"/>
          </p:nvPr>
        </p:nvSpPr>
        <p:spPr>
          <a:xfrm>
            <a:off x="0" y="533400"/>
            <a:ext cx="9144000" cy="114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Achievements</a:t>
            </a:r>
            <a:endParaRPr/>
          </a:p>
        </p:txBody>
      </p:sp>
      <p:sp>
        <p:nvSpPr>
          <p:cNvPr id="842" name="Google Shape;842;p26"/>
          <p:cNvSpPr/>
          <p:nvPr/>
        </p:nvSpPr>
        <p:spPr>
          <a:xfrm>
            <a:off x="6096000" y="6172200"/>
            <a:ext cx="2286000" cy="228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3" name="Google Shape;843;p26"/>
          <p:cNvSpPr/>
          <p:nvPr/>
        </p:nvSpPr>
        <p:spPr>
          <a:xfrm>
            <a:off x="0" y="2286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4" name="Google Shape;844;p26"/>
          <p:cNvSpPr/>
          <p:nvPr/>
        </p:nvSpPr>
        <p:spPr>
          <a:xfrm>
            <a:off x="0" y="1600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5" name="Google Shape;845;p26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6" name="Google Shape;846;p26"/>
          <p:cNvSpPr/>
          <p:nvPr/>
        </p:nvSpPr>
        <p:spPr>
          <a:xfrm>
            <a:off x="3810000" y="31623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7" name="Google Shape;847;p26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8" name="Google Shape;848;p26"/>
          <p:cNvSpPr/>
          <p:nvPr/>
        </p:nvSpPr>
        <p:spPr>
          <a:xfrm>
            <a:off x="3848100" y="31432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49" name="Google Shape;849;p26"/>
          <p:cNvSpPr/>
          <p:nvPr/>
        </p:nvSpPr>
        <p:spPr>
          <a:xfrm>
            <a:off x="387667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0" name="Google Shape;850;p26"/>
          <p:cNvSpPr/>
          <p:nvPr/>
        </p:nvSpPr>
        <p:spPr>
          <a:xfrm>
            <a:off x="3886200" y="3167062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1" name="Google Shape;851;p26"/>
          <p:cNvSpPr/>
          <p:nvPr/>
        </p:nvSpPr>
        <p:spPr>
          <a:xfrm>
            <a:off x="3843337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2" name="Google Shape;852;p26"/>
          <p:cNvSpPr/>
          <p:nvPr/>
        </p:nvSpPr>
        <p:spPr>
          <a:xfrm>
            <a:off x="3805237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3" name="Google Shape;853;p26"/>
          <p:cNvSpPr/>
          <p:nvPr/>
        </p:nvSpPr>
        <p:spPr>
          <a:xfrm>
            <a:off x="3833812" y="31813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4" name="Google Shape;854;p26"/>
          <p:cNvSpPr/>
          <p:nvPr/>
        </p:nvSpPr>
        <p:spPr>
          <a:xfrm>
            <a:off x="3819525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5" name="Google Shape;855;p26"/>
          <p:cNvSpPr/>
          <p:nvPr/>
        </p:nvSpPr>
        <p:spPr>
          <a:xfrm>
            <a:off x="3790950" y="3157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6" name="Google Shape;856;p26"/>
          <p:cNvSpPr/>
          <p:nvPr/>
        </p:nvSpPr>
        <p:spPr>
          <a:xfrm>
            <a:off x="3486150" y="2776537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Fluoridation of drinking water" id="857" name="Google Shape;857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5181600"/>
            <a:ext cx="1295400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ealthier mothers and babies" id="858" name="Google Shape;858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29400" y="3733800"/>
            <a:ext cx="1752600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cognition of tobacco use as a heatlh hazard" id="859" name="Google Shape;859;p2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57200" y="2057400"/>
            <a:ext cx="1371600" cy="1295400"/>
          </a:xfrm>
          <a:prstGeom prst="rect">
            <a:avLst/>
          </a:prstGeom>
          <a:noFill/>
          <a:ln>
            <a:noFill/>
          </a:ln>
        </p:spPr>
      </p:pic>
      <p:sp>
        <p:nvSpPr>
          <p:cNvPr id="860" name="Google Shape;860;p26"/>
          <p:cNvSpPr txBox="1"/>
          <p:nvPr/>
        </p:nvSpPr>
        <p:spPr>
          <a:xfrm>
            <a:off x="1828800" y="2209800"/>
            <a:ext cx="5791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609600" lvl="0" marL="609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Recognition of Tobacco Use as a Health Hazard</a:t>
            </a:r>
            <a:endParaRPr/>
          </a:p>
          <a:p>
            <a:pPr indent="-419100" lvl="0" marL="609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None/>
            </a:pPr>
            <a:r>
              <a:t/>
            </a:r>
            <a:endParaRPr b="1" i="0" sz="30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Healthier Mothers      and Babies</a:t>
            </a:r>
            <a:endParaRPr/>
          </a:p>
          <a:p>
            <a:pPr indent="-419100" lvl="0" marL="609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None/>
            </a:pPr>
            <a:r>
              <a:t/>
            </a:r>
            <a:endParaRPr b="1" i="0" sz="30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609600" lvl="0" marL="6096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Fluoridation of Drinking Water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7"/>
          <p:cNvSpPr txBox="1"/>
          <p:nvPr>
            <p:ph type="title"/>
          </p:nvPr>
        </p:nvSpPr>
        <p:spPr>
          <a:xfrm>
            <a:off x="0" y="457200"/>
            <a:ext cx="9144000" cy="114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Learner Objectives</a:t>
            </a:r>
            <a:endParaRPr/>
          </a:p>
        </p:txBody>
      </p:sp>
      <p:sp>
        <p:nvSpPr>
          <p:cNvPr id="66" name="Google Shape;66;p7"/>
          <p:cNvSpPr txBox="1"/>
          <p:nvPr>
            <p:ph idx="1" type="body"/>
          </p:nvPr>
        </p:nvSpPr>
        <p:spPr>
          <a:xfrm>
            <a:off x="4572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By the end of this presentation, participants will be able to…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28600" lvl="2" marL="11430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AutoNum type="arabicPeriod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Define public health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28600" lvl="2" marL="11430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AutoNum type="arabicPeriod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List the determinants of health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228600" lvl="2" marL="11430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AutoNum type="arabicPeriod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Identify one example of local or state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   public health practice</a:t>
            </a:r>
            <a:endParaRPr/>
          </a:p>
        </p:txBody>
      </p:sp>
      <p:sp>
        <p:nvSpPr>
          <p:cNvPr id="67" name="Google Shape;67;p7"/>
          <p:cNvSpPr/>
          <p:nvPr/>
        </p:nvSpPr>
        <p:spPr>
          <a:xfrm>
            <a:off x="0" y="2286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" name="Google Shape;68;p7"/>
          <p:cNvSpPr/>
          <p:nvPr/>
        </p:nvSpPr>
        <p:spPr>
          <a:xfrm>
            <a:off x="0" y="1600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9" name="Google Shape;69;p7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70" name="Google Shape;70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43800" y="2667000"/>
            <a:ext cx="1196975" cy="175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8"/>
          <p:cNvSpPr txBox="1"/>
          <p:nvPr>
            <p:ph type="title"/>
          </p:nvPr>
        </p:nvSpPr>
        <p:spPr>
          <a:xfrm>
            <a:off x="0" y="457200"/>
            <a:ext cx="9144000" cy="114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What is Public Health?</a:t>
            </a:r>
            <a:endParaRPr/>
          </a:p>
        </p:txBody>
      </p:sp>
      <p:sp>
        <p:nvSpPr>
          <p:cNvPr id="77" name="Google Shape;77;p8"/>
          <p:cNvSpPr txBox="1"/>
          <p:nvPr>
            <p:ph idx="1" type="body"/>
          </p:nvPr>
        </p:nvSpPr>
        <p:spPr>
          <a:xfrm>
            <a:off x="609600" y="2209800"/>
            <a:ext cx="7848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Definitions vary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Key terms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Population health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Prevention</a:t>
            </a:r>
            <a:endParaRPr/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78" name="Google Shape;78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54737" y="3886200"/>
            <a:ext cx="1846262" cy="174942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8"/>
          <p:cNvSpPr/>
          <p:nvPr/>
        </p:nvSpPr>
        <p:spPr>
          <a:xfrm>
            <a:off x="0" y="2286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" name="Google Shape;80;p8"/>
          <p:cNvSpPr/>
          <p:nvPr/>
        </p:nvSpPr>
        <p:spPr>
          <a:xfrm>
            <a:off x="0" y="1600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" name="Google Shape;81;p8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9"/>
          <p:cNvSpPr txBox="1"/>
          <p:nvPr>
            <p:ph type="title"/>
          </p:nvPr>
        </p:nvSpPr>
        <p:spPr>
          <a:xfrm>
            <a:off x="0" y="533400"/>
            <a:ext cx="9144000" cy="1066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Public Health in the US</a:t>
            </a:r>
            <a:endParaRPr/>
          </a:p>
        </p:txBody>
      </p:sp>
      <p:sp>
        <p:nvSpPr>
          <p:cNvPr id="88" name="Google Shape;88;p9"/>
          <p:cNvSpPr txBox="1"/>
          <p:nvPr>
            <p:ph idx="1" type="body"/>
          </p:nvPr>
        </p:nvSpPr>
        <p:spPr>
          <a:xfrm>
            <a:off x="685800" y="2209800"/>
            <a:ext cx="7772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ahoma"/>
              <a:buNone/>
            </a:pPr>
            <a:r>
              <a:rPr b="1" i="0" lang="en-US" sz="36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~Vision~</a:t>
            </a:r>
            <a:endParaRPr/>
          </a:p>
          <a:p>
            <a:pPr indent="-342900" lvl="0" marL="342900" marR="0" rtl="0" algn="ctr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None/>
            </a:pPr>
            <a:r>
              <a:rPr b="0" i="0" lang="en-US" sz="2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Healthy People in Healthy Communities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t/>
            </a:r>
            <a:endParaRPr b="0" i="0" sz="1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1" i="0" sz="28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342900" marR="0" rtl="0" algn="ctr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Tahoma"/>
              <a:buNone/>
            </a:pPr>
            <a:r>
              <a:rPr b="1" i="0" lang="en-US" sz="36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~Mission~</a:t>
            </a:r>
            <a:endParaRPr/>
          </a:p>
          <a:p>
            <a:pPr indent="-342900" lvl="0" marL="342900" marR="0" rtl="0" algn="ctr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None/>
            </a:pPr>
            <a:r>
              <a:rPr b="0" i="0" lang="en-US" sz="2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Promote physical and mental health </a:t>
            </a:r>
            <a:endParaRPr/>
          </a:p>
          <a:p>
            <a:pPr indent="-342900" lvl="0" marL="342900" marR="0" rtl="0" algn="ctr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None/>
            </a:pPr>
            <a:r>
              <a:rPr b="0" i="0" lang="en-US" sz="2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and </a:t>
            </a:r>
            <a:endParaRPr/>
          </a:p>
          <a:p>
            <a:pPr indent="-342900" lvl="0" marL="342900" marR="0" rtl="0" algn="ctr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None/>
            </a:pPr>
            <a:r>
              <a:rPr b="0" i="0" lang="en-US" sz="28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Prevent disease, injury, disability</a:t>
            </a:r>
            <a:endParaRPr/>
          </a:p>
          <a:p>
            <a:pPr indent="-1397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89" name="Google Shape;89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38400" y="2133600"/>
            <a:ext cx="762000" cy="552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09800" y="3657600"/>
            <a:ext cx="914400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19800" y="2133600"/>
            <a:ext cx="762000" cy="552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96000" y="3657600"/>
            <a:ext cx="914400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9"/>
          <p:cNvSpPr/>
          <p:nvPr/>
        </p:nvSpPr>
        <p:spPr>
          <a:xfrm>
            <a:off x="0" y="2286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9"/>
          <p:cNvSpPr/>
          <p:nvPr/>
        </p:nvSpPr>
        <p:spPr>
          <a:xfrm>
            <a:off x="0" y="1600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9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0"/>
          <p:cNvSpPr txBox="1"/>
          <p:nvPr>
            <p:ph type="title"/>
          </p:nvPr>
        </p:nvSpPr>
        <p:spPr>
          <a:xfrm>
            <a:off x="0" y="533400"/>
            <a:ext cx="9144000" cy="1143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Public Health…</a:t>
            </a:r>
            <a:endParaRPr/>
          </a:p>
        </p:txBody>
      </p:sp>
      <p:sp>
        <p:nvSpPr>
          <p:cNvPr id="102" name="Google Shape;102;p10"/>
          <p:cNvSpPr txBox="1"/>
          <p:nvPr>
            <p:ph idx="1" type="body"/>
          </p:nvPr>
        </p:nvSpPr>
        <p:spPr>
          <a:xfrm>
            <a:off x="1600200" y="2133600"/>
            <a:ext cx="6858000" cy="40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Prevents epidemics and the spread of disease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Protects against environmental hazards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Responds to disasters and assists communities in recovery</a:t>
            </a:r>
            <a:endParaRPr/>
          </a:p>
        </p:txBody>
      </p:sp>
      <p:pic>
        <p:nvPicPr>
          <p:cNvPr id="103" name="Google Shape;103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2133600"/>
            <a:ext cx="947737" cy="990600"/>
          </a:xfrm>
          <a:prstGeom prst="rect">
            <a:avLst/>
          </a:prstGeom>
          <a:noFill/>
          <a:ln cap="flat" cmpd="sng" w="381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104" name="Google Shape;104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3400" y="3581400"/>
            <a:ext cx="914400" cy="990600"/>
          </a:xfrm>
          <a:prstGeom prst="rect">
            <a:avLst/>
          </a:prstGeom>
          <a:noFill/>
          <a:ln cap="flat" cmpd="sng" w="381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105" name="Google Shape;105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33400" y="5029200"/>
            <a:ext cx="914400" cy="990600"/>
          </a:xfrm>
          <a:prstGeom prst="rect">
            <a:avLst/>
          </a:prstGeom>
          <a:noFill/>
          <a:ln cap="flat" cmpd="sng" w="381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106" name="Google Shape;106;p10"/>
          <p:cNvSpPr/>
          <p:nvPr/>
        </p:nvSpPr>
        <p:spPr>
          <a:xfrm>
            <a:off x="0" y="2286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7" name="Google Shape;107;p10"/>
          <p:cNvSpPr/>
          <p:nvPr/>
        </p:nvSpPr>
        <p:spPr>
          <a:xfrm>
            <a:off x="0" y="1600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8" name="Google Shape;108;p10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1"/>
          <p:cNvSpPr txBox="1"/>
          <p:nvPr>
            <p:ph type="title"/>
          </p:nvPr>
        </p:nvSpPr>
        <p:spPr>
          <a:xfrm>
            <a:off x="0" y="457200"/>
            <a:ext cx="9144000" cy="1219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Public Health…</a:t>
            </a:r>
            <a:endParaRPr/>
          </a:p>
        </p:txBody>
      </p:sp>
      <p:sp>
        <p:nvSpPr>
          <p:cNvPr id="115" name="Google Shape;115;p11"/>
          <p:cNvSpPr txBox="1"/>
          <p:nvPr>
            <p:ph idx="1" type="body"/>
          </p:nvPr>
        </p:nvSpPr>
        <p:spPr>
          <a:xfrm>
            <a:off x="1524000" y="2286000"/>
            <a:ext cx="6934200" cy="38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Prevents injuries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0" i="0" sz="20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Promotes healthy behaviors</a:t>
            </a:r>
            <a:endParaRPr/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Assures the quality and accessibility of health services </a:t>
            </a:r>
            <a:endParaRPr/>
          </a:p>
        </p:txBody>
      </p:sp>
      <p:pic>
        <p:nvPicPr>
          <p:cNvPr id="116" name="Google Shape;116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2133600"/>
            <a:ext cx="935037" cy="990600"/>
          </a:xfrm>
          <a:prstGeom prst="rect">
            <a:avLst/>
          </a:prstGeom>
          <a:noFill/>
          <a:ln cap="flat" cmpd="sng" w="381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117" name="Google Shape;117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3400" y="3581400"/>
            <a:ext cx="889000" cy="914400"/>
          </a:xfrm>
          <a:prstGeom prst="rect">
            <a:avLst/>
          </a:prstGeom>
          <a:noFill/>
          <a:ln cap="flat" cmpd="sng" w="381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pic>
      <p:pic>
        <p:nvPicPr>
          <p:cNvPr id="118" name="Google Shape;118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33400" y="4953000"/>
            <a:ext cx="914400" cy="895350"/>
          </a:xfrm>
          <a:prstGeom prst="rect">
            <a:avLst/>
          </a:prstGeom>
          <a:noFill/>
          <a:ln cap="flat" cmpd="sng" w="381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119" name="Google Shape;119;p11"/>
          <p:cNvSpPr/>
          <p:nvPr/>
        </p:nvSpPr>
        <p:spPr>
          <a:xfrm>
            <a:off x="0" y="2286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0" name="Google Shape;120;p11"/>
          <p:cNvSpPr/>
          <p:nvPr/>
        </p:nvSpPr>
        <p:spPr>
          <a:xfrm>
            <a:off x="0" y="1600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1" name="Google Shape;121;p11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2"/>
          <p:cNvSpPr txBox="1"/>
          <p:nvPr>
            <p:ph type="title"/>
          </p:nvPr>
        </p:nvSpPr>
        <p:spPr>
          <a:xfrm>
            <a:off x="0" y="457200"/>
            <a:ext cx="9144000" cy="1219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A Public Health System</a:t>
            </a:r>
            <a:endParaRPr/>
          </a:p>
        </p:txBody>
      </p:sp>
      <p:sp>
        <p:nvSpPr>
          <p:cNvPr id="128" name="Google Shape;128;p12"/>
          <p:cNvSpPr txBox="1"/>
          <p:nvPr>
            <p:ph idx="1" type="body"/>
          </p:nvPr>
        </p:nvSpPr>
        <p:spPr>
          <a:xfrm>
            <a:off x="2362200" y="1981200"/>
            <a:ext cx="6096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Who?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Public entities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Private entities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Voluntary entities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ahoma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What?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ahoma"/>
              <a:buChar char="–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 network</a:t>
            </a:r>
            <a:endParaRPr/>
          </a:p>
          <a:p>
            <a:pPr indent="-1651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129" name="Google Shape;129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19800" y="4460875"/>
            <a:ext cx="2430462" cy="1882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1000" y="2133600"/>
            <a:ext cx="1981200" cy="16891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2"/>
          <p:cNvSpPr/>
          <p:nvPr/>
        </p:nvSpPr>
        <p:spPr>
          <a:xfrm>
            <a:off x="457200" y="2057400"/>
            <a:ext cx="1828800" cy="228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2" name="Google Shape;132;p12"/>
          <p:cNvSpPr/>
          <p:nvPr/>
        </p:nvSpPr>
        <p:spPr>
          <a:xfrm>
            <a:off x="5943600" y="4419600"/>
            <a:ext cx="152400" cy="19050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3" name="Google Shape;133;p12"/>
          <p:cNvSpPr/>
          <p:nvPr/>
        </p:nvSpPr>
        <p:spPr>
          <a:xfrm>
            <a:off x="6096000" y="6172200"/>
            <a:ext cx="2286000" cy="2286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4" name="Google Shape;134;p12"/>
          <p:cNvSpPr/>
          <p:nvPr/>
        </p:nvSpPr>
        <p:spPr>
          <a:xfrm>
            <a:off x="0" y="2286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5" name="Google Shape;135;p12"/>
          <p:cNvSpPr/>
          <p:nvPr/>
        </p:nvSpPr>
        <p:spPr>
          <a:xfrm>
            <a:off x="0" y="1600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6" name="Google Shape;136;p12"/>
          <p:cNvSpPr/>
          <p:nvPr/>
        </p:nvSpPr>
        <p:spPr>
          <a:xfrm>
            <a:off x="0" y="6553200"/>
            <a:ext cx="9144000" cy="304800"/>
          </a:xfrm>
          <a:prstGeom prst="rect">
            <a:avLst/>
          </a:prstGeom>
          <a:gradFill>
            <a:gsLst>
              <a:gs pos="0">
                <a:schemeClr val="accent2"/>
              </a:gs>
              <a:gs pos="50000">
                <a:srgbClr val="66CCFF"/>
              </a:gs>
              <a:gs pos="100000">
                <a:schemeClr val="accent2"/>
              </a:gs>
            </a:gsLst>
            <a:lin ang="540001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3"/>
          <p:cNvSpPr txBox="1"/>
          <p:nvPr/>
        </p:nvSpPr>
        <p:spPr>
          <a:xfrm>
            <a:off x="0" y="0"/>
            <a:ext cx="91440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4450" lIns="90475" spcFirstLastPara="1" rIns="90475" wrap="square" tIns="444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Tahoma"/>
              <a:buNone/>
            </a:pPr>
            <a:r>
              <a:rPr b="1" i="0" lang="en-US" sz="5400" u="non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The Public Health System</a:t>
            </a:r>
            <a:r>
              <a:rPr b="0" i="0" lang="en-US" sz="5400" u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/>
          </a:p>
        </p:txBody>
      </p:sp>
      <p:grpSp>
        <p:nvGrpSpPr>
          <p:cNvPr id="143" name="Google Shape;143;p13"/>
          <p:cNvGrpSpPr/>
          <p:nvPr/>
        </p:nvGrpSpPr>
        <p:grpSpPr>
          <a:xfrm>
            <a:off x="-2" y="990600"/>
            <a:ext cx="9375778" cy="5821416"/>
            <a:chOff x="0" y="336"/>
            <a:chExt cx="5906" cy="3768"/>
          </a:xfrm>
        </p:grpSpPr>
        <p:grpSp>
          <p:nvGrpSpPr>
            <p:cNvPr id="144" name="Google Shape;144;p13"/>
            <p:cNvGrpSpPr/>
            <p:nvPr/>
          </p:nvGrpSpPr>
          <p:grpSpPr>
            <a:xfrm>
              <a:off x="2784" y="1536"/>
              <a:ext cx="533" cy="612"/>
              <a:chOff x="2735" y="1899"/>
              <a:chExt cx="600" cy="612"/>
            </a:xfrm>
          </p:grpSpPr>
          <p:sp>
            <p:nvSpPr>
              <p:cNvPr id="145" name="Google Shape;145;p13"/>
              <p:cNvSpPr/>
              <p:nvPr/>
            </p:nvSpPr>
            <p:spPr>
              <a:xfrm>
                <a:off x="2735" y="1899"/>
                <a:ext cx="600" cy="600"/>
              </a:xfrm>
              <a:prstGeom prst="ellipse">
                <a:avLst/>
              </a:prstGeom>
              <a:solidFill>
                <a:srgbClr val="201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46" name="Google Shape;146;p13"/>
              <p:cNvSpPr/>
              <p:nvPr/>
            </p:nvSpPr>
            <p:spPr>
              <a:xfrm>
                <a:off x="2743" y="1900"/>
                <a:ext cx="300" cy="600"/>
              </a:xfrm>
              <a:prstGeom prst="ellipse">
                <a:avLst/>
              </a:prstGeom>
              <a:solidFill>
                <a:srgbClr val="402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47" name="Google Shape;147;p13"/>
              <p:cNvSpPr/>
              <p:nvPr/>
            </p:nvSpPr>
            <p:spPr>
              <a:xfrm>
                <a:off x="2753" y="1911"/>
                <a:ext cx="300" cy="600"/>
              </a:xfrm>
              <a:prstGeom prst="ellipse">
                <a:avLst/>
              </a:prstGeom>
              <a:solidFill>
                <a:srgbClr val="603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48" name="Google Shape;148;p13"/>
              <p:cNvSpPr/>
              <p:nvPr/>
            </p:nvSpPr>
            <p:spPr>
              <a:xfrm>
                <a:off x="2763" y="1920"/>
                <a:ext cx="300" cy="300"/>
              </a:xfrm>
              <a:prstGeom prst="ellipse">
                <a:avLst/>
              </a:prstGeom>
              <a:solidFill>
                <a:srgbClr val="804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49" name="Google Shape;149;p13"/>
              <p:cNvSpPr/>
              <p:nvPr/>
            </p:nvSpPr>
            <p:spPr>
              <a:xfrm>
                <a:off x="2777" y="1930"/>
                <a:ext cx="300" cy="300"/>
              </a:xfrm>
              <a:prstGeom prst="ellipse">
                <a:avLst/>
              </a:prstGeom>
              <a:solidFill>
                <a:srgbClr val="A05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50" name="Google Shape;150;p13"/>
              <p:cNvSpPr/>
              <p:nvPr/>
            </p:nvSpPr>
            <p:spPr>
              <a:xfrm>
                <a:off x="2788" y="1941"/>
                <a:ext cx="300" cy="300"/>
              </a:xfrm>
              <a:prstGeom prst="ellipse">
                <a:avLst/>
              </a:prstGeom>
              <a:solidFill>
                <a:srgbClr val="C06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51" name="Google Shape;151;p13"/>
              <p:cNvSpPr/>
              <p:nvPr/>
            </p:nvSpPr>
            <p:spPr>
              <a:xfrm>
                <a:off x="2798" y="1953"/>
                <a:ext cx="300" cy="300"/>
              </a:xfrm>
              <a:prstGeom prst="ellipse">
                <a:avLst/>
              </a:prstGeom>
              <a:solidFill>
                <a:srgbClr val="E07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52" name="Google Shape;152;p13"/>
              <p:cNvSpPr/>
              <p:nvPr/>
            </p:nvSpPr>
            <p:spPr>
              <a:xfrm>
                <a:off x="2810" y="1963"/>
                <a:ext cx="0" cy="300"/>
              </a:xfrm>
              <a:prstGeom prst="ellipse">
                <a:avLst/>
              </a:prstGeom>
              <a:solidFill>
                <a:srgbClr val="FF8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53" name="Google Shape;153;p13"/>
              <p:cNvSpPr/>
              <p:nvPr/>
            </p:nvSpPr>
            <p:spPr>
              <a:xfrm>
                <a:off x="2819" y="1965"/>
                <a:ext cx="0" cy="0"/>
              </a:xfrm>
              <a:prstGeom prst="ellipse">
                <a:avLst/>
              </a:prstGeom>
              <a:solidFill>
                <a:srgbClr val="FFA0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54" name="Google Shape;154;p13"/>
              <p:cNvSpPr/>
              <p:nvPr/>
            </p:nvSpPr>
            <p:spPr>
              <a:xfrm>
                <a:off x="2825" y="1974"/>
                <a:ext cx="0" cy="0"/>
              </a:xfrm>
              <a:prstGeom prst="ellipse">
                <a:avLst/>
              </a:prstGeom>
              <a:solidFill>
                <a:srgbClr val="FFC0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55" name="Google Shape;155;p13"/>
              <p:cNvSpPr/>
              <p:nvPr/>
            </p:nvSpPr>
            <p:spPr>
              <a:xfrm>
                <a:off x="2832" y="1981"/>
                <a:ext cx="0" cy="0"/>
              </a:xfrm>
              <a:prstGeom prst="ellipse">
                <a:avLst/>
              </a:prstGeom>
              <a:solidFill>
                <a:srgbClr val="FFE0C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156" name="Google Shape;156;p13"/>
            <p:cNvSpPr txBox="1"/>
            <p:nvPr/>
          </p:nvSpPr>
          <p:spPr>
            <a:xfrm>
              <a:off x="2448" y="864"/>
              <a:ext cx="12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450" lIns="90475" spcFirstLastPara="1" rIns="90475" wrap="square" tIns="4445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2C222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rgbClr val="72C222"/>
                  </a:solidFill>
                  <a:latin typeface="Arial"/>
                  <a:ea typeface="Arial"/>
                  <a:cs typeface="Arial"/>
                  <a:sym typeface="Arial"/>
                </a:rPr>
                <a:t>MCOs</a:t>
              </a:r>
              <a:endParaRPr/>
            </a:p>
          </p:txBody>
        </p:sp>
        <p:grpSp>
          <p:nvGrpSpPr>
            <p:cNvPr id="157" name="Google Shape;157;p13"/>
            <p:cNvGrpSpPr/>
            <p:nvPr/>
          </p:nvGrpSpPr>
          <p:grpSpPr>
            <a:xfrm>
              <a:off x="3648" y="1680"/>
              <a:ext cx="314" cy="600"/>
              <a:chOff x="4013" y="2015"/>
              <a:chExt cx="353" cy="600"/>
            </a:xfrm>
          </p:grpSpPr>
          <p:sp>
            <p:nvSpPr>
              <p:cNvPr id="158" name="Google Shape;158;p13"/>
              <p:cNvSpPr/>
              <p:nvPr/>
            </p:nvSpPr>
            <p:spPr>
              <a:xfrm>
                <a:off x="4013" y="2015"/>
                <a:ext cx="300" cy="600"/>
              </a:xfrm>
              <a:prstGeom prst="ellipse">
                <a:avLst/>
              </a:prstGeom>
              <a:solidFill>
                <a:srgbClr val="20002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59" name="Google Shape;159;p13"/>
              <p:cNvSpPr/>
              <p:nvPr/>
            </p:nvSpPr>
            <p:spPr>
              <a:xfrm>
                <a:off x="4021" y="2019"/>
                <a:ext cx="300" cy="300"/>
              </a:xfrm>
              <a:prstGeom prst="ellipse">
                <a:avLst/>
              </a:prstGeom>
              <a:solidFill>
                <a:srgbClr val="4000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60" name="Google Shape;160;p13"/>
              <p:cNvSpPr/>
              <p:nvPr/>
            </p:nvSpPr>
            <p:spPr>
              <a:xfrm>
                <a:off x="4029" y="2026"/>
                <a:ext cx="300" cy="300"/>
              </a:xfrm>
              <a:prstGeom prst="ellipse">
                <a:avLst/>
              </a:prstGeom>
              <a:solidFill>
                <a:srgbClr val="60006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61" name="Google Shape;161;p13"/>
              <p:cNvSpPr/>
              <p:nvPr/>
            </p:nvSpPr>
            <p:spPr>
              <a:xfrm>
                <a:off x="4038" y="2035"/>
                <a:ext cx="300" cy="300"/>
              </a:xfrm>
              <a:prstGeom prst="ellipse">
                <a:avLst/>
              </a:prstGeom>
              <a:solidFill>
                <a:srgbClr val="8000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62" name="Google Shape;162;p13"/>
              <p:cNvSpPr/>
              <p:nvPr/>
            </p:nvSpPr>
            <p:spPr>
              <a:xfrm>
                <a:off x="4049" y="2042"/>
                <a:ext cx="300" cy="300"/>
              </a:xfrm>
              <a:prstGeom prst="ellipse">
                <a:avLst/>
              </a:prstGeom>
              <a:solidFill>
                <a:srgbClr val="A000A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63" name="Google Shape;163;p13"/>
              <p:cNvSpPr/>
              <p:nvPr/>
            </p:nvSpPr>
            <p:spPr>
              <a:xfrm>
                <a:off x="4057" y="2052"/>
                <a:ext cx="300" cy="300"/>
              </a:xfrm>
              <a:prstGeom prst="ellipse">
                <a:avLst/>
              </a:prstGeom>
              <a:solidFill>
                <a:srgbClr val="C000C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64" name="Google Shape;164;p13"/>
              <p:cNvSpPr/>
              <p:nvPr/>
            </p:nvSpPr>
            <p:spPr>
              <a:xfrm>
                <a:off x="4066" y="2062"/>
                <a:ext cx="300" cy="300"/>
              </a:xfrm>
              <a:prstGeom prst="ellipse">
                <a:avLst/>
              </a:prstGeom>
              <a:solidFill>
                <a:srgbClr val="E000E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65" name="Google Shape;165;p13"/>
              <p:cNvSpPr/>
              <p:nvPr/>
            </p:nvSpPr>
            <p:spPr>
              <a:xfrm>
                <a:off x="4076" y="2070"/>
                <a:ext cx="0" cy="0"/>
              </a:xfrm>
              <a:prstGeom prst="ellipse">
                <a:avLst/>
              </a:prstGeom>
              <a:solidFill>
                <a:srgbClr val="FF00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66" name="Google Shape;166;p13"/>
              <p:cNvSpPr/>
              <p:nvPr/>
            </p:nvSpPr>
            <p:spPr>
              <a:xfrm>
                <a:off x="4083" y="2072"/>
                <a:ext cx="0" cy="0"/>
              </a:xfrm>
              <a:prstGeom prst="ellipse">
                <a:avLst/>
              </a:prstGeom>
              <a:solidFill>
                <a:srgbClr val="FF40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67" name="Google Shape;167;p13"/>
              <p:cNvSpPr/>
              <p:nvPr/>
            </p:nvSpPr>
            <p:spPr>
              <a:xfrm>
                <a:off x="4088" y="2079"/>
                <a:ext cx="0" cy="0"/>
              </a:xfrm>
              <a:prstGeom prst="ellipse">
                <a:avLst/>
              </a:prstGeom>
              <a:solidFill>
                <a:srgbClr val="FF80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68" name="Google Shape;168;p13"/>
              <p:cNvSpPr/>
              <p:nvPr/>
            </p:nvSpPr>
            <p:spPr>
              <a:xfrm>
                <a:off x="4092" y="2084"/>
                <a:ext cx="0" cy="0"/>
              </a:xfrm>
              <a:prstGeom prst="ellipse">
                <a:avLst/>
              </a:prstGeom>
              <a:solidFill>
                <a:srgbClr val="FFC0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169" name="Google Shape;169;p13"/>
            <p:cNvGrpSpPr/>
            <p:nvPr/>
          </p:nvGrpSpPr>
          <p:grpSpPr>
            <a:xfrm>
              <a:off x="4464" y="336"/>
              <a:ext cx="1066" cy="545"/>
              <a:chOff x="5251" y="1191"/>
              <a:chExt cx="1200" cy="545"/>
            </a:xfrm>
          </p:grpSpPr>
          <p:grpSp>
            <p:nvGrpSpPr>
              <p:cNvPr id="170" name="Google Shape;170;p13"/>
              <p:cNvGrpSpPr/>
              <p:nvPr/>
            </p:nvGrpSpPr>
            <p:grpSpPr>
              <a:xfrm>
                <a:off x="5669" y="1191"/>
                <a:ext cx="336" cy="338"/>
                <a:chOff x="5669" y="1191"/>
                <a:chExt cx="336" cy="338"/>
              </a:xfrm>
            </p:grpSpPr>
            <p:sp>
              <p:nvSpPr>
                <p:cNvPr id="171" name="Google Shape;171;p13"/>
                <p:cNvSpPr/>
                <p:nvPr/>
              </p:nvSpPr>
              <p:spPr>
                <a:xfrm>
                  <a:off x="5669" y="1191"/>
                  <a:ext cx="300" cy="300"/>
                </a:xfrm>
                <a:prstGeom prst="ellipse">
                  <a:avLst/>
                </a:prstGeom>
                <a:solidFill>
                  <a:srgbClr val="20002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72" name="Google Shape;172;p13"/>
                <p:cNvSpPr/>
                <p:nvPr/>
              </p:nvSpPr>
              <p:spPr>
                <a:xfrm>
                  <a:off x="5675" y="1194"/>
                  <a:ext cx="300" cy="300"/>
                </a:xfrm>
                <a:prstGeom prst="ellipse">
                  <a:avLst/>
                </a:prstGeom>
                <a:solidFill>
                  <a:srgbClr val="40004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73" name="Google Shape;173;p13"/>
                <p:cNvSpPr/>
                <p:nvPr/>
              </p:nvSpPr>
              <p:spPr>
                <a:xfrm>
                  <a:off x="5682" y="1200"/>
                  <a:ext cx="300" cy="300"/>
                </a:xfrm>
                <a:prstGeom prst="ellipse">
                  <a:avLst/>
                </a:prstGeom>
                <a:solidFill>
                  <a:srgbClr val="60006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74" name="Google Shape;174;p13"/>
                <p:cNvSpPr/>
                <p:nvPr/>
              </p:nvSpPr>
              <p:spPr>
                <a:xfrm>
                  <a:off x="5689" y="1207"/>
                  <a:ext cx="300" cy="300"/>
                </a:xfrm>
                <a:prstGeom prst="ellipse">
                  <a:avLst/>
                </a:prstGeom>
                <a:solidFill>
                  <a:srgbClr val="80008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75" name="Google Shape;175;p13"/>
                <p:cNvSpPr/>
                <p:nvPr/>
              </p:nvSpPr>
              <p:spPr>
                <a:xfrm>
                  <a:off x="5698" y="1213"/>
                  <a:ext cx="300" cy="300"/>
                </a:xfrm>
                <a:prstGeom prst="ellipse">
                  <a:avLst/>
                </a:prstGeom>
                <a:solidFill>
                  <a:srgbClr val="A000A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76" name="Google Shape;176;p13"/>
                <p:cNvSpPr/>
                <p:nvPr/>
              </p:nvSpPr>
              <p:spPr>
                <a:xfrm>
                  <a:off x="5705" y="1221"/>
                  <a:ext cx="300" cy="300"/>
                </a:xfrm>
                <a:prstGeom prst="ellipse">
                  <a:avLst/>
                </a:prstGeom>
                <a:solidFill>
                  <a:srgbClr val="C000C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77" name="Google Shape;177;p13"/>
                <p:cNvSpPr/>
                <p:nvPr/>
              </p:nvSpPr>
              <p:spPr>
                <a:xfrm>
                  <a:off x="5712" y="1229"/>
                  <a:ext cx="0" cy="300"/>
                </a:xfrm>
                <a:prstGeom prst="ellipse">
                  <a:avLst/>
                </a:prstGeom>
                <a:solidFill>
                  <a:srgbClr val="E000E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78" name="Google Shape;178;p13"/>
                <p:cNvSpPr/>
                <p:nvPr/>
              </p:nvSpPr>
              <p:spPr>
                <a:xfrm>
                  <a:off x="5720" y="1235"/>
                  <a:ext cx="0" cy="0"/>
                </a:xfrm>
                <a:prstGeom prst="ellipse">
                  <a:avLst/>
                </a:prstGeom>
                <a:solidFill>
                  <a:srgbClr val="FF0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79" name="Google Shape;179;p13"/>
                <p:cNvSpPr/>
                <p:nvPr/>
              </p:nvSpPr>
              <p:spPr>
                <a:xfrm>
                  <a:off x="5726" y="1237"/>
                  <a:ext cx="0" cy="0"/>
                </a:xfrm>
                <a:prstGeom prst="ellipse">
                  <a:avLst/>
                </a:prstGeom>
                <a:solidFill>
                  <a:srgbClr val="FF4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80" name="Google Shape;180;p13"/>
                <p:cNvSpPr/>
                <p:nvPr/>
              </p:nvSpPr>
              <p:spPr>
                <a:xfrm>
                  <a:off x="5730" y="1243"/>
                  <a:ext cx="0" cy="0"/>
                </a:xfrm>
                <a:prstGeom prst="ellipse">
                  <a:avLst/>
                </a:prstGeom>
                <a:solidFill>
                  <a:srgbClr val="FF8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81" name="Google Shape;181;p13"/>
                <p:cNvSpPr/>
                <p:nvPr/>
              </p:nvSpPr>
              <p:spPr>
                <a:xfrm>
                  <a:off x="5734" y="1248"/>
                  <a:ext cx="0" cy="0"/>
                </a:xfrm>
                <a:prstGeom prst="ellipse">
                  <a:avLst/>
                </a:prstGeom>
                <a:solidFill>
                  <a:srgbClr val="FFC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sp>
            <p:nvSpPr>
              <p:cNvPr id="182" name="Google Shape;182;p13"/>
              <p:cNvSpPr txBox="1"/>
              <p:nvPr/>
            </p:nvSpPr>
            <p:spPr>
              <a:xfrm>
                <a:off x="5251" y="1436"/>
                <a:ext cx="120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4450" lIns="90475" spcFirstLastPara="1" rIns="90475" wrap="square" tIns="4445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2C222"/>
                  </a:buClr>
                  <a:buSzPts val="2000"/>
                  <a:buFont typeface="Arial"/>
                  <a:buNone/>
                </a:pPr>
                <a:r>
                  <a:rPr b="0" i="0" lang="en-US" sz="2000" u="none">
                    <a:solidFill>
                      <a:srgbClr val="72C222"/>
                    </a:solidFill>
                    <a:latin typeface="Arial"/>
                    <a:ea typeface="Arial"/>
                    <a:cs typeface="Arial"/>
                    <a:sym typeface="Arial"/>
                  </a:rPr>
                  <a:t>Home Health</a:t>
                </a:r>
                <a:endParaRPr/>
              </a:p>
            </p:txBody>
          </p:sp>
        </p:grpSp>
        <p:sp>
          <p:nvSpPr>
            <p:cNvPr id="183" name="Google Shape;183;p13"/>
            <p:cNvSpPr txBox="1"/>
            <p:nvPr/>
          </p:nvSpPr>
          <p:spPr>
            <a:xfrm>
              <a:off x="5235" y="1440"/>
              <a:ext cx="6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2C222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rgbClr val="72C222"/>
                  </a:solidFill>
                  <a:latin typeface="Arial"/>
                  <a:ea typeface="Arial"/>
                  <a:cs typeface="Arial"/>
                  <a:sym typeface="Arial"/>
                </a:rPr>
                <a:t>Parks</a:t>
              </a:r>
              <a:endParaRPr/>
            </a:p>
          </p:txBody>
        </p:sp>
        <p:grpSp>
          <p:nvGrpSpPr>
            <p:cNvPr id="184" name="Google Shape;184;p13"/>
            <p:cNvGrpSpPr/>
            <p:nvPr/>
          </p:nvGrpSpPr>
          <p:grpSpPr>
            <a:xfrm>
              <a:off x="5040" y="1872"/>
              <a:ext cx="298" cy="338"/>
              <a:chOff x="5556" y="2876"/>
              <a:chExt cx="336" cy="338"/>
            </a:xfrm>
          </p:grpSpPr>
          <p:sp>
            <p:nvSpPr>
              <p:cNvPr id="185" name="Google Shape;185;p13"/>
              <p:cNvSpPr/>
              <p:nvPr/>
            </p:nvSpPr>
            <p:spPr>
              <a:xfrm>
                <a:off x="5556" y="2876"/>
                <a:ext cx="300" cy="300"/>
              </a:xfrm>
              <a:prstGeom prst="ellipse">
                <a:avLst/>
              </a:prstGeom>
              <a:solidFill>
                <a:srgbClr val="20002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86" name="Google Shape;186;p13"/>
              <p:cNvSpPr/>
              <p:nvPr/>
            </p:nvSpPr>
            <p:spPr>
              <a:xfrm>
                <a:off x="5562" y="2879"/>
                <a:ext cx="300" cy="300"/>
              </a:xfrm>
              <a:prstGeom prst="ellipse">
                <a:avLst/>
              </a:prstGeom>
              <a:solidFill>
                <a:srgbClr val="4000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87" name="Google Shape;187;p13"/>
              <p:cNvSpPr/>
              <p:nvPr/>
            </p:nvSpPr>
            <p:spPr>
              <a:xfrm>
                <a:off x="5569" y="2885"/>
                <a:ext cx="300" cy="300"/>
              </a:xfrm>
              <a:prstGeom prst="ellipse">
                <a:avLst/>
              </a:prstGeom>
              <a:solidFill>
                <a:srgbClr val="60006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88" name="Google Shape;188;p13"/>
              <p:cNvSpPr/>
              <p:nvPr/>
            </p:nvSpPr>
            <p:spPr>
              <a:xfrm>
                <a:off x="5576" y="2892"/>
                <a:ext cx="300" cy="300"/>
              </a:xfrm>
              <a:prstGeom prst="ellipse">
                <a:avLst/>
              </a:prstGeom>
              <a:solidFill>
                <a:srgbClr val="8000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89" name="Google Shape;189;p13"/>
              <p:cNvSpPr/>
              <p:nvPr/>
            </p:nvSpPr>
            <p:spPr>
              <a:xfrm>
                <a:off x="5585" y="2898"/>
                <a:ext cx="300" cy="300"/>
              </a:xfrm>
              <a:prstGeom prst="ellipse">
                <a:avLst/>
              </a:prstGeom>
              <a:solidFill>
                <a:srgbClr val="A000A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90" name="Google Shape;190;p13"/>
              <p:cNvSpPr/>
              <p:nvPr/>
            </p:nvSpPr>
            <p:spPr>
              <a:xfrm>
                <a:off x="5592" y="2906"/>
                <a:ext cx="300" cy="300"/>
              </a:xfrm>
              <a:prstGeom prst="ellipse">
                <a:avLst/>
              </a:prstGeom>
              <a:solidFill>
                <a:srgbClr val="C000C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91" name="Google Shape;191;p13"/>
              <p:cNvSpPr/>
              <p:nvPr/>
            </p:nvSpPr>
            <p:spPr>
              <a:xfrm>
                <a:off x="5599" y="2914"/>
                <a:ext cx="0" cy="300"/>
              </a:xfrm>
              <a:prstGeom prst="ellipse">
                <a:avLst/>
              </a:prstGeom>
              <a:solidFill>
                <a:srgbClr val="E000E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92" name="Google Shape;192;p13"/>
              <p:cNvSpPr/>
              <p:nvPr/>
            </p:nvSpPr>
            <p:spPr>
              <a:xfrm>
                <a:off x="5607" y="2920"/>
                <a:ext cx="0" cy="0"/>
              </a:xfrm>
              <a:prstGeom prst="ellipse">
                <a:avLst/>
              </a:prstGeom>
              <a:solidFill>
                <a:srgbClr val="FF00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93" name="Google Shape;193;p13"/>
              <p:cNvSpPr/>
              <p:nvPr/>
            </p:nvSpPr>
            <p:spPr>
              <a:xfrm>
                <a:off x="5613" y="2922"/>
                <a:ext cx="0" cy="0"/>
              </a:xfrm>
              <a:prstGeom prst="ellipse">
                <a:avLst/>
              </a:prstGeom>
              <a:solidFill>
                <a:srgbClr val="FF40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94" name="Google Shape;194;p13"/>
              <p:cNvSpPr/>
              <p:nvPr/>
            </p:nvSpPr>
            <p:spPr>
              <a:xfrm>
                <a:off x="5617" y="2928"/>
                <a:ext cx="0" cy="0"/>
              </a:xfrm>
              <a:prstGeom prst="ellipse">
                <a:avLst/>
              </a:prstGeom>
              <a:solidFill>
                <a:srgbClr val="FF80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195" name="Google Shape;195;p13"/>
              <p:cNvSpPr/>
              <p:nvPr/>
            </p:nvSpPr>
            <p:spPr>
              <a:xfrm>
                <a:off x="5621" y="2933"/>
                <a:ext cx="0" cy="0"/>
              </a:xfrm>
              <a:prstGeom prst="ellipse">
                <a:avLst/>
              </a:prstGeom>
              <a:solidFill>
                <a:srgbClr val="FFC0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196" name="Google Shape;196;p13"/>
            <p:cNvGrpSpPr/>
            <p:nvPr/>
          </p:nvGrpSpPr>
          <p:grpSpPr>
            <a:xfrm>
              <a:off x="4080" y="3120"/>
              <a:ext cx="1118" cy="797"/>
              <a:chOff x="4459" y="3207"/>
              <a:chExt cx="1200" cy="869"/>
            </a:xfrm>
          </p:grpSpPr>
          <p:grpSp>
            <p:nvGrpSpPr>
              <p:cNvPr id="197" name="Google Shape;197;p13"/>
              <p:cNvGrpSpPr/>
              <p:nvPr/>
            </p:nvGrpSpPr>
            <p:grpSpPr>
              <a:xfrm>
                <a:off x="4867" y="3207"/>
                <a:ext cx="336" cy="338"/>
                <a:chOff x="4867" y="3207"/>
                <a:chExt cx="336" cy="338"/>
              </a:xfrm>
            </p:grpSpPr>
            <p:sp>
              <p:nvSpPr>
                <p:cNvPr id="198" name="Google Shape;198;p13"/>
                <p:cNvSpPr/>
                <p:nvPr/>
              </p:nvSpPr>
              <p:spPr>
                <a:xfrm>
                  <a:off x="4867" y="3207"/>
                  <a:ext cx="300" cy="300"/>
                </a:xfrm>
                <a:prstGeom prst="ellipse">
                  <a:avLst/>
                </a:prstGeom>
                <a:solidFill>
                  <a:srgbClr val="20002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99" name="Google Shape;199;p13"/>
                <p:cNvSpPr/>
                <p:nvPr/>
              </p:nvSpPr>
              <p:spPr>
                <a:xfrm>
                  <a:off x="4873" y="3210"/>
                  <a:ext cx="300" cy="300"/>
                </a:xfrm>
                <a:prstGeom prst="ellipse">
                  <a:avLst/>
                </a:prstGeom>
                <a:solidFill>
                  <a:srgbClr val="40004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00" name="Google Shape;200;p13"/>
                <p:cNvSpPr/>
                <p:nvPr/>
              </p:nvSpPr>
              <p:spPr>
                <a:xfrm>
                  <a:off x="4880" y="3216"/>
                  <a:ext cx="300" cy="300"/>
                </a:xfrm>
                <a:prstGeom prst="ellipse">
                  <a:avLst/>
                </a:prstGeom>
                <a:solidFill>
                  <a:srgbClr val="60006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01" name="Google Shape;201;p13"/>
                <p:cNvSpPr/>
                <p:nvPr/>
              </p:nvSpPr>
              <p:spPr>
                <a:xfrm>
                  <a:off x="4887" y="3223"/>
                  <a:ext cx="300" cy="300"/>
                </a:xfrm>
                <a:prstGeom prst="ellipse">
                  <a:avLst/>
                </a:prstGeom>
                <a:solidFill>
                  <a:srgbClr val="80008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02" name="Google Shape;202;p13"/>
                <p:cNvSpPr/>
                <p:nvPr/>
              </p:nvSpPr>
              <p:spPr>
                <a:xfrm>
                  <a:off x="4896" y="3229"/>
                  <a:ext cx="300" cy="300"/>
                </a:xfrm>
                <a:prstGeom prst="ellipse">
                  <a:avLst/>
                </a:prstGeom>
                <a:solidFill>
                  <a:srgbClr val="A000A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03" name="Google Shape;203;p13"/>
                <p:cNvSpPr/>
                <p:nvPr/>
              </p:nvSpPr>
              <p:spPr>
                <a:xfrm>
                  <a:off x="4903" y="3237"/>
                  <a:ext cx="300" cy="300"/>
                </a:xfrm>
                <a:prstGeom prst="ellipse">
                  <a:avLst/>
                </a:prstGeom>
                <a:solidFill>
                  <a:srgbClr val="C000C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04" name="Google Shape;204;p13"/>
                <p:cNvSpPr/>
                <p:nvPr/>
              </p:nvSpPr>
              <p:spPr>
                <a:xfrm>
                  <a:off x="4910" y="3245"/>
                  <a:ext cx="0" cy="300"/>
                </a:xfrm>
                <a:prstGeom prst="ellipse">
                  <a:avLst/>
                </a:prstGeom>
                <a:solidFill>
                  <a:srgbClr val="E000E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05" name="Google Shape;205;p13"/>
                <p:cNvSpPr/>
                <p:nvPr/>
              </p:nvSpPr>
              <p:spPr>
                <a:xfrm>
                  <a:off x="4918" y="3251"/>
                  <a:ext cx="0" cy="0"/>
                </a:xfrm>
                <a:prstGeom prst="ellipse">
                  <a:avLst/>
                </a:prstGeom>
                <a:solidFill>
                  <a:srgbClr val="FF0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06" name="Google Shape;206;p13"/>
                <p:cNvSpPr/>
                <p:nvPr/>
              </p:nvSpPr>
              <p:spPr>
                <a:xfrm>
                  <a:off x="4924" y="3253"/>
                  <a:ext cx="0" cy="0"/>
                </a:xfrm>
                <a:prstGeom prst="ellipse">
                  <a:avLst/>
                </a:prstGeom>
                <a:solidFill>
                  <a:srgbClr val="FF4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07" name="Google Shape;207;p13"/>
                <p:cNvSpPr/>
                <p:nvPr/>
              </p:nvSpPr>
              <p:spPr>
                <a:xfrm>
                  <a:off x="4928" y="3259"/>
                  <a:ext cx="0" cy="0"/>
                </a:xfrm>
                <a:prstGeom prst="ellipse">
                  <a:avLst/>
                </a:prstGeom>
                <a:solidFill>
                  <a:srgbClr val="FF8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08" name="Google Shape;208;p13"/>
                <p:cNvSpPr/>
                <p:nvPr/>
              </p:nvSpPr>
              <p:spPr>
                <a:xfrm>
                  <a:off x="4932" y="3264"/>
                  <a:ext cx="0" cy="0"/>
                </a:xfrm>
                <a:prstGeom prst="ellipse">
                  <a:avLst/>
                </a:prstGeom>
                <a:solidFill>
                  <a:srgbClr val="FFC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sp>
            <p:nvSpPr>
              <p:cNvPr id="209" name="Google Shape;209;p13"/>
              <p:cNvSpPr txBox="1"/>
              <p:nvPr/>
            </p:nvSpPr>
            <p:spPr>
              <a:xfrm>
                <a:off x="4459" y="3476"/>
                <a:ext cx="1200" cy="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4450" lIns="90475" spcFirstLastPara="1" rIns="90475" wrap="square" tIns="4445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2C222"/>
                  </a:buClr>
                  <a:buSzPts val="2000"/>
                  <a:buFont typeface="Arial"/>
                  <a:buNone/>
                </a:pPr>
                <a:r>
                  <a:rPr b="0" i="0" lang="en-US" sz="2000" u="none">
                    <a:solidFill>
                      <a:srgbClr val="72C222"/>
                    </a:solidFill>
                    <a:latin typeface="Arial"/>
                    <a:ea typeface="Arial"/>
                    <a:cs typeface="Arial"/>
                    <a:sym typeface="Arial"/>
                  </a:rPr>
                  <a:t>Economic Development</a:t>
                </a:r>
                <a:endParaRPr/>
              </a:p>
            </p:txBody>
          </p:sp>
        </p:grpSp>
        <p:sp>
          <p:nvSpPr>
            <p:cNvPr id="210" name="Google Shape;210;p13"/>
            <p:cNvSpPr txBox="1"/>
            <p:nvPr/>
          </p:nvSpPr>
          <p:spPr>
            <a:xfrm>
              <a:off x="4706" y="2208"/>
              <a:ext cx="12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450" lIns="90475" spcFirstLastPara="1" rIns="90475" wrap="square" tIns="4445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2C222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rgbClr val="72C222"/>
                  </a:solidFill>
                  <a:latin typeface="Arial"/>
                  <a:ea typeface="Arial"/>
                  <a:cs typeface="Arial"/>
                  <a:sym typeface="Arial"/>
                </a:rPr>
                <a:t>Mass Transit</a:t>
              </a:r>
              <a:endParaRPr/>
            </a:p>
          </p:txBody>
        </p:sp>
        <p:cxnSp>
          <p:nvCxnSpPr>
            <p:cNvPr id="211" name="Google Shape;211;p13"/>
            <p:cNvCxnSpPr/>
            <p:nvPr/>
          </p:nvCxnSpPr>
          <p:spPr>
            <a:xfrm>
              <a:off x="3168" y="2016"/>
              <a:ext cx="600" cy="12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grpSp>
          <p:nvGrpSpPr>
            <p:cNvPr id="212" name="Google Shape;212;p13"/>
            <p:cNvGrpSpPr/>
            <p:nvPr/>
          </p:nvGrpSpPr>
          <p:grpSpPr>
            <a:xfrm>
              <a:off x="3168" y="3216"/>
              <a:ext cx="1066" cy="563"/>
              <a:chOff x="3680" y="2979"/>
              <a:chExt cx="1200" cy="563"/>
            </a:xfrm>
          </p:grpSpPr>
          <p:grpSp>
            <p:nvGrpSpPr>
              <p:cNvPr id="213" name="Google Shape;213;p13"/>
              <p:cNvGrpSpPr/>
              <p:nvPr/>
            </p:nvGrpSpPr>
            <p:grpSpPr>
              <a:xfrm>
                <a:off x="4122" y="2979"/>
                <a:ext cx="336" cy="337"/>
                <a:chOff x="4122" y="2979"/>
                <a:chExt cx="336" cy="337"/>
              </a:xfrm>
            </p:grpSpPr>
            <p:sp>
              <p:nvSpPr>
                <p:cNvPr id="214" name="Google Shape;214;p13"/>
                <p:cNvSpPr/>
                <p:nvPr/>
              </p:nvSpPr>
              <p:spPr>
                <a:xfrm>
                  <a:off x="4122" y="2979"/>
                  <a:ext cx="300" cy="300"/>
                </a:xfrm>
                <a:prstGeom prst="ellipse">
                  <a:avLst/>
                </a:prstGeom>
                <a:solidFill>
                  <a:srgbClr val="20002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15" name="Google Shape;215;p13"/>
                <p:cNvSpPr/>
                <p:nvPr/>
              </p:nvSpPr>
              <p:spPr>
                <a:xfrm>
                  <a:off x="4128" y="2982"/>
                  <a:ext cx="300" cy="300"/>
                </a:xfrm>
                <a:prstGeom prst="ellipse">
                  <a:avLst/>
                </a:prstGeom>
                <a:solidFill>
                  <a:srgbClr val="40004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16" name="Google Shape;216;p13"/>
                <p:cNvSpPr/>
                <p:nvPr/>
              </p:nvSpPr>
              <p:spPr>
                <a:xfrm>
                  <a:off x="4135" y="2988"/>
                  <a:ext cx="300" cy="300"/>
                </a:xfrm>
                <a:prstGeom prst="ellipse">
                  <a:avLst/>
                </a:prstGeom>
                <a:solidFill>
                  <a:srgbClr val="60006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17" name="Google Shape;217;p13"/>
                <p:cNvSpPr/>
                <p:nvPr/>
              </p:nvSpPr>
              <p:spPr>
                <a:xfrm>
                  <a:off x="4142" y="2994"/>
                  <a:ext cx="300" cy="300"/>
                </a:xfrm>
                <a:prstGeom prst="ellipse">
                  <a:avLst/>
                </a:prstGeom>
                <a:solidFill>
                  <a:srgbClr val="80008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18" name="Google Shape;218;p13"/>
                <p:cNvSpPr/>
                <p:nvPr/>
              </p:nvSpPr>
              <p:spPr>
                <a:xfrm>
                  <a:off x="4151" y="3000"/>
                  <a:ext cx="300" cy="300"/>
                </a:xfrm>
                <a:prstGeom prst="ellipse">
                  <a:avLst/>
                </a:prstGeom>
                <a:solidFill>
                  <a:srgbClr val="A000A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19" name="Google Shape;219;p13"/>
                <p:cNvSpPr/>
                <p:nvPr/>
              </p:nvSpPr>
              <p:spPr>
                <a:xfrm>
                  <a:off x="4158" y="3008"/>
                  <a:ext cx="300" cy="300"/>
                </a:xfrm>
                <a:prstGeom prst="ellipse">
                  <a:avLst/>
                </a:prstGeom>
                <a:solidFill>
                  <a:srgbClr val="C000C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20" name="Google Shape;220;p13"/>
                <p:cNvSpPr/>
                <p:nvPr/>
              </p:nvSpPr>
              <p:spPr>
                <a:xfrm>
                  <a:off x="4165" y="3016"/>
                  <a:ext cx="0" cy="300"/>
                </a:xfrm>
                <a:prstGeom prst="ellipse">
                  <a:avLst/>
                </a:prstGeom>
                <a:solidFill>
                  <a:srgbClr val="E000E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21" name="Google Shape;221;p13"/>
                <p:cNvSpPr/>
                <p:nvPr/>
              </p:nvSpPr>
              <p:spPr>
                <a:xfrm>
                  <a:off x="4173" y="3022"/>
                  <a:ext cx="0" cy="0"/>
                </a:xfrm>
                <a:prstGeom prst="ellipse">
                  <a:avLst/>
                </a:prstGeom>
                <a:solidFill>
                  <a:srgbClr val="FF0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22" name="Google Shape;222;p13"/>
                <p:cNvSpPr/>
                <p:nvPr/>
              </p:nvSpPr>
              <p:spPr>
                <a:xfrm>
                  <a:off x="4179" y="3024"/>
                  <a:ext cx="0" cy="0"/>
                </a:xfrm>
                <a:prstGeom prst="ellipse">
                  <a:avLst/>
                </a:prstGeom>
                <a:solidFill>
                  <a:srgbClr val="FF4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23" name="Google Shape;223;p13"/>
                <p:cNvSpPr/>
                <p:nvPr/>
              </p:nvSpPr>
              <p:spPr>
                <a:xfrm>
                  <a:off x="4183" y="3030"/>
                  <a:ext cx="0" cy="0"/>
                </a:xfrm>
                <a:prstGeom prst="ellipse">
                  <a:avLst/>
                </a:prstGeom>
                <a:solidFill>
                  <a:srgbClr val="FF8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24" name="Google Shape;224;p13"/>
                <p:cNvSpPr/>
                <p:nvPr/>
              </p:nvSpPr>
              <p:spPr>
                <a:xfrm>
                  <a:off x="4187" y="3035"/>
                  <a:ext cx="0" cy="0"/>
                </a:xfrm>
                <a:prstGeom prst="ellipse">
                  <a:avLst/>
                </a:prstGeom>
                <a:solidFill>
                  <a:srgbClr val="FFC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sp>
            <p:nvSpPr>
              <p:cNvPr id="225" name="Google Shape;225;p13"/>
              <p:cNvSpPr txBox="1"/>
              <p:nvPr/>
            </p:nvSpPr>
            <p:spPr>
              <a:xfrm>
                <a:off x="3680" y="3242"/>
                <a:ext cx="120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4450" lIns="90475" spcFirstLastPara="1" rIns="90475" wrap="square" tIns="4445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2C222"/>
                  </a:buClr>
                  <a:buSzPts val="2000"/>
                  <a:buFont typeface="Arial"/>
                  <a:buNone/>
                </a:pPr>
                <a:r>
                  <a:rPr b="0" i="0" lang="en-US" sz="2000" u="none">
                    <a:solidFill>
                      <a:srgbClr val="72C222"/>
                    </a:solidFill>
                    <a:latin typeface="Arial"/>
                    <a:ea typeface="Arial"/>
                    <a:cs typeface="Arial"/>
                    <a:sym typeface="Arial"/>
                  </a:rPr>
                  <a:t>Employers</a:t>
                </a:r>
                <a:endParaRPr/>
              </a:p>
            </p:txBody>
          </p:sp>
        </p:grpSp>
        <p:grpSp>
          <p:nvGrpSpPr>
            <p:cNvPr id="226" name="Google Shape;226;p13"/>
            <p:cNvGrpSpPr/>
            <p:nvPr/>
          </p:nvGrpSpPr>
          <p:grpSpPr>
            <a:xfrm>
              <a:off x="3840" y="2016"/>
              <a:ext cx="1066" cy="872"/>
              <a:chOff x="4077" y="973"/>
              <a:chExt cx="1200" cy="872"/>
            </a:xfrm>
          </p:grpSpPr>
          <p:grpSp>
            <p:nvGrpSpPr>
              <p:cNvPr id="227" name="Google Shape;227;p13"/>
              <p:cNvGrpSpPr/>
              <p:nvPr/>
            </p:nvGrpSpPr>
            <p:grpSpPr>
              <a:xfrm>
                <a:off x="4489" y="973"/>
                <a:ext cx="336" cy="337"/>
                <a:chOff x="4489" y="973"/>
                <a:chExt cx="336" cy="337"/>
              </a:xfrm>
            </p:grpSpPr>
            <p:sp>
              <p:nvSpPr>
                <p:cNvPr id="228" name="Google Shape;228;p13"/>
                <p:cNvSpPr/>
                <p:nvPr/>
              </p:nvSpPr>
              <p:spPr>
                <a:xfrm>
                  <a:off x="4489" y="973"/>
                  <a:ext cx="300" cy="300"/>
                </a:xfrm>
                <a:prstGeom prst="ellipse">
                  <a:avLst/>
                </a:prstGeom>
                <a:solidFill>
                  <a:srgbClr val="20002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29" name="Google Shape;229;p13"/>
                <p:cNvSpPr/>
                <p:nvPr/>
              </p:nvSpPr>
              <p:spPr>
                <a:xfrm>
                  <a:off x="4495" y="976"/>
                  <a:ext cx="300" cy="300"/>
                </a:xfrm>
                <a:prstGeom prst="ellipse">
                  <a:avLst/>
                </a:prstGeom>
                <a:solidFill>
                  <a:srgbClr val="40004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30" name="Google Shape;230;p13"/>
                <p:cNvSpPr/>
                <p:nvPr/>
              </p:nvSpPr>
              <p:spPr>
                <a:xfrm>
                  <a:off x="4502" y="982"/>
                  <a:ext cx="300" cy="300"/>
                </a:xfrm>
                <a:prstGeom prst="ellipse">
                  <a:avLst/>
                </a:prstGeom>
                <a:solidFill>
                  <a:srgbClr val="60006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31" name="Google Shape;231;p13"/>
                <p:cNvSpPr/>
                <p:nvPr/>
              </p:nvSpPr>
              <p:spPr>
                <a:xfrm>
                  <a:off x="4509" y="988"/>
                  <a:ext cx="300" cy="300"/>
                </a:xfrm>
                <a:prstGeom prst="ellipse">
                  <a:avLst/>
                </a:prstGeom>
                <a:solidFill>
                  <a:srgbClr val="80008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32" name="Google Shape;232;p13"/>
                <p:cNvSpPr/>
                <p:nvPr/>
              </p:nvSpPr>
              <p:spPr>
                <a:xfrm>
                  <a:off x="4518" y="994"/>
                  <a:ext cx="300" cy="300"/>
                </a:xfrm>
                <a:prstGeom prst="ellipse">
                  <a:avLst/>
                </a:prstGeom>
                <a:solidFill>
                  <a:srgbClr val="A000A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33" name="Google Shape;233;p13"/>
                <p:cNvSpPr/>
                <p:nvPr/>
              </p:nvSpPr>
              <p:spPr>
                <a:xfrm>
                  <a:off x="4525" y="1002"/>
                  <a:ext cx="300" cy="300"/>
                </a:xfrm>
                <a:prstGeom prst="ellipse">
                  <a:avLst/>
                </a:prstGeom>
                <a:solidFill>
                  <a:srgbClr val="C000C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34" name="Google Shape;234;p13"/>
                <p:cNvSpPr/>
                <p:nvPr/>
              </p:nvSpPr>
              <p:spPr>
                <a:xfrm>
                  <a:off x="4532" y="1010"/>
                  <a:ext cx="0" cy="300"/>
                </a:xfrm>
                <a:prstGeom prst="ellipse">
                  <a:avLst/>
                </a:prstGeom>
                <a:solidFill>
                  <a:srgbClr val="E000E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35" name="Google Shape;235;p13"/>
                <p:cNvSpPr/>
                <p:nvPr/>
              </p:nvSpPr>
              <p:spPr>
                <a:xfrm>
                  <a:off x="4540" y="1016"/>
                  <a:ext cx="0" cy="0"/>
                </a:xfrm>
                <a:prstGeom prst="ellipse">
                  <a:avLst/>
                </a:prstGeom>
                <a:solidFill>
                  <a:srgbClr val="FF0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36" name="Google Shape;236;p13"/>
                <p:cNvSpPr/>
                <p:nvPr/>
              </p:nvSpPr>
              <p:spPr>
                <a:xfrm>
                  <a:off x="4546" y="1018"/>
                  <a:ext cx="0" cy="0"/>
                </a:xfrm>
                <a:prstGeom prst="ellipse">
                  <a:avLst/>
                </a:prstGeom>
                <a:solidFill>
                  <a:srgbClr val="FF4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37" name="Google Shape;237;p13"/>
                <p:cNvSpPr/>
                <p:nvPr/>
              </p:nvSpPr>
              <p:spPr>
                <a:xfrm>
                  <a:off x="4550" y="1024"/>
                  <a:ext cx="0" cy="0"/>
                </a:xfrm>
                <a:prstGeom prst="ellipse">
                  <a:avLst/>
                </a:prstGeom>
                <a:solidFill>
                  <a:srgbClr val="FF8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38" name="Google Shape;238;p13"/>
                <p:cNvSpPr/>
                <p:nvPr/>
              </p:nvSpPr>
              <p:spPr>
                <a:xfrm>
                  <a:off x="4554" y="1029"/>
                  <a:ext cx="0" cy="0"/>
                </a:xfrm>
                <a:prstGeom prst="ellipse">
                  <a:avLst/>
                </a:prstGeom>
                <a:solidFill>
                  <a:srgbClr val="FFC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sp>
            <p:nvSpPr>
              <p:cNvPr id="239" name="Google Shape;239;p13"/>
              <p:cNvSpPr txBox="1"/>
              <p:nvPr/>
            </p:nvSpPr>
            <p:spPr>
              <a:xfrm>
                <a:off x="4077" y="1245"/>
                <a:ext cx="1200" cy="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4450" lIns="90475" spcFirstLastPara="1" rIns="90475" wrap="square" tIns="4445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2C222"/>
                  </a:buClr>
                  <a:buSzPts val="2000"/>
                  <a:buFont typeface="Arial"/>
                  <a:buNone/>
                </a:pPr>
                <a:r>
                  <a:rPr b="0" i="0" lang="en-US" sz="2000" u="none">
                    <a:solidFill>
                      <a:srgbClr val="72C222"/>
                    </a:solidFill>
                    <a:latin typeface="Arial"/>
                    <a:ea typeface="Arial"/>
                    <a:cs typeface="Arial"/>
                    <a:sym typeface="Arial"/>
                  </a:rPr>
                  <a:t>Nursing Homes</a:t>
                </a:r>
                <a:endParaRPr/>
              </a:p>
            </p:txBody>
          </p:sp>
        </p:grpSp>
        <p:cxnSp>
          <p:nvCxnSpPr>
            <p:cNvPr id="240" name="Google Shape;240;p13"/>
            <p:cNvCxnSpPr/>
            <p:nvPr/>
          </p:nvCxnSpPr>
          <p:spPr>
            <a:xfrm flipH="1" rot="10800000">
              <a:off x="3936" y="1428"/>
              <a:ext cx="120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41" name="Google Shape;241;p13"/>
            <p:cNvCxnSpPr/>
            <p:nvPr/>
          </p:nvCxnSpPr>
          <p:spPr>
            <a:xfrm flipH="1" rot="10800000">
              <a:off x="3120" y="684"/>
              <a:ext cx="600" cy="9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42" name="Google Shape;242;p13"/>
            <p:cNvCxnSpPr/>
            <p:nvPr/>
          </p:nvCxnSpPr>
          <p:spPr>
            <a:xfrm>
              <a:off x="5280" y="1392"/>
              <a:ext cx="0" cy="6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43" name="Google Shape;243;p13"/>
            <p:cNvCxnSpPr/>
            <p:nvPr/>
          </p:nvCxnSpPr>
          <p:spPr>
            <a:xfrm>
              <a:off x="3984" y="1872"/>
              <a:ext cx="120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44" name="Google Shape;244;p13"/>
            <p:cNvCxnSpPr/>
            <p:nvPr/>
          </p:nvCxnSpPr>
          <p:spPr>
            <a:xfrm flipH="1" rot="10800000">
              <a:off x="4704" y="2258"/>
              <a:ext cx="600" cy="9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45" name="Google Shape;245;p13"/>
            <p:cNvCxnSpPr/>
            <p:nvPr/>
          </p:nvCxnSpPr>
          <p:spPr>
            <a:xfrm>
              <a:off x="3840" y="3313"/>
              <a:ext cx="600" cy="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46" name="Google Shape;246;p13"/>
            <p:cNvCxnSpPr/>
            <p:nvPr/>
          </p:nvCxnSpPr>
          <p:spPr>
            <a:xfrm>
              <a:off x="3984" y="2064"/>
              <a:ext cx="600" cy="12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47" name="Google Shape;247;p13"/>
            <p:cNvCxnSpPr/>
            <p:nvPr/>
          </p:nvCxnSpPr>
          <p:spPr>
            <a:xfrm rot="10800000">
              <a:off x="3780" y="600"/>
              <a:ext cx="1500" cy="6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48" name="Google Shape;248;p13"/>
            <p:cNvCxnSpPr/>
            <p:nvPr/>
          </p:nvCxnSpPr>
          <p:spPr>
            <a:xfrm flipH="1">
              <a:off x="3096" y="384"/>
              <a:ext cx="1800" cy="12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49" name="Google Shape;249;p13"/>
            <p:cNvCxnSpPr/>
            <p:nvPr/>
          </p:nvCxnSpPr>
          <p:spPr>
            <a:xfrm>
              <a:off x="3216" y="1872"/>
              <a:ext cx="300" cy="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grpSp>
          <p:nvGrpSpPr>
            <p:cNvPr id="250" name="Google Shape;250;p13"/>
            <p:cNvGrpSpPr/>
            <p:nvPr/>
          </p:nvGrpSpPr>
          <p:grpSpPr>
            <a:xfrm>
              <a:off x="2160" y="3312"/>
              <a:ext cx="299" cy="338"/>
              <a:chOff x="3629" y="3513"/>
              <a:chExt cx="336" cy="338"/>
            </a:xfrm>
          </p:grpSpPr>
          <p:sp>
            <p:nvSpPr>
              <p:cNvPr id="251" name="Google Shape;251;p13"/>
              <p:cNvSpPr/>
              <p:nvPr/>
            </p:nvSpPr>
            <p:spPr>
              <a:xfrm>
                <a:off x="3629" y="3513"/>
                <a:ext cx="300" cy="300"/>
              </a:xfrm>
              <a:prstGeom prst="ellipse">
                <a:avLst/>
              </a:prstGeom>
              <a:solidFill>
                <a:srgbClr val="2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52" name="Google Shape;252;p13"/>
              <p:cNvSpPr/>
              <p:nvPr/>
            </p:nvSpPr>
            <p:spPr>
              <a:xfrm>
                <a:off x="3635" y="3516"/>
                <a:ext cx="300" cy="300"/>
              </a:xfrm>
              <a:prstGeom prst="ellipse">
                <a:avLst/>
              </a:prstGeom>
              <a:solidFill>
                <a:srgbClr val="4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53" name="Google Shape;253;p13"/>
              <p:cNvSpPr/>
              <p:nvPr/>
            </p:nvSpPr>
            <p:spPr>
              <a:xfrm>
                <a:off x="3642" y="3522"/>
                <a:ext cx="300" cy="300"/>
              </a:xfrm>
              <a:prstGeom prst="ellipse">
                <a:avLst/>
              </a:prstGeom>
              <a:solidFill>
                <a:srgbClr val="6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54" name="Google Shape;254;p13"/>
              <p:cNvSpPr/>
              <p:nvPr/>
            </p:nvSpPr>
            <p:spPr>
              <a:xfrm>
                <a:off x="3649" y="3529"/>
                <a:ext cx="300" cy="300"/>
              </a:xfrm>
              <a:prstGeom prst="ellipse">
                <a:avLst/>
              </a:prstGeom>
              <a:solidFill>
                <a:srgbClr val="8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55" name="Google Shape;255;p13"/>
              <p:cNvSpPr/>
              <p:nvPr/>
            </p:nvSpPr>
            <p:spPr>
              <a:xfrm>
                <a:off x="3658" y="3535"/>
                <a:ext cx="300" cy="300"/>
              </a:xfrm>
              <a:prstGeom prst="ellipse">
                <a:avLst/>
              </a:prstGeom>
              <a:solidFill>
                <a:srgbClr val="A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56" name="Google Shape;256;p13"/>
              <p:cNvSpPr/>
              <p:nvPr/>
            </p:nvSpPr>
            <p:spPr>
              <a:xfrm>
                <a:off x="3665" y="3543"/>
                <a:ext cx="300" cy="3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57" name="Google Shape;257;p13"/>
              <p:cNvSpPr/>
              <p:nvPr/>
            </p:nvSpPr>
            <p:spPr>
              <a:xfrm>
                <a:off x="3672" y="3551"/>
                <a:ext cx="0" cy="300"/>
              </a:xfrm>
              <a:prstGeom prst="ellipse">
                <a:avLst/>
              </a:prstGeom>
              <a:solidFill>
                <a:srgbClr val="E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58" name="Google Shape;258;p13"/>
              <p:cNvSpPr/>
              <p:nvPr/>
            </p:nvSpPr>
            <p:spPr>
              <a:xfrm>
                <a:off x="3680" y="3558"/>
                <a:ext cx="0" cy="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59" name="Google Shape;259;p13"/>
              <p:cNvSpPr/>
              <p:nvPr/>
            </p:nvSpPr>
            <p:spPr>
              <a:xfrm>
                <a:off x="3686" y="3559"/>
                <a:ext cx="0" cy="0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60" name="Google Shape;260;p13"/>
              <p:cNvSpPr/>
              <p:nvPr/>
            </p:nvSpPr>
            <p:spPr>
              <a:xfrm>
                <a:off x="3690" y="3565"/>
                <a:ext cx="0" cy="0"/>
              </a:xfrm>
              <a:prstGeom prst="ellipse">
                <a:avLst/>
              </a:prstGeom>
              <a:solidFill>
                <a:srgbClr val="FF80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61" name="Google Shape;261;p13"/>
              <p:cNvSpPr/>
              <p:nvPr/>
            </p:nvSpPr>
            <p:spPr>
              <a:xfrm>
                <a:off x="3694" y="3570"/>
                <a:ext cx="0" cy="0"/>
              </a:xfrm>
              <a:prstGeom prst="ellipse">
                <a:avLst/>
              </a:prstGeom>
              <a:solidFill>
                <a:srgbClr val="FFC0C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262" name="Google Shape;262;p13"/>
            <p:cNvSpPr txBox="1"/>
            <p:nvPr/>
          </p:nvSpPr>
          <p:spPr>
            <a:xfrm>
              <a:off x="2112" y="3504"/>
              <a:ext cx="12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450" lIns="90475" spcFirstLastPara="1" rIns="90475" wrap="square" tIns="4445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2C222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rgbClr val="72C222"/>
                  </a:solidFill>
                  <a:latin typeface="Arial"/>
                  <a:ea typeface="Arial"/>
                  <a:cs typeface="Arial"/>
                  <a:sym typeface="Arial"/>
                </a:rPr>
                <a:t>Mental Health</a:t>
              </a:r>
              <a:endParaRPr/>
            </a:p>
          </p:txBody>
        </p:sp>
        <p:sp>
          <p:nvSpPr>
            <p:cNvPr id="263" name="Google Shape;263;p13"/>
            <p:cNvSpPr txBox="1"/>
            <p:nvPr/>
          </p:nvSpPr>
          <p:spPr>
            <a:xfrm>
              <a:off x="912" y="3504"/>
              <a:ext cx="9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450" lIns="90475" spcFirstLastPara="1" rIns="90475" wrap="square" tIns="4445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2C222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rgbClr val="72C222"/>
                  </a:solidFill>
                  <a:latin typeface="Arial"/>
                  <a:ea typeface="Arial"/>
                  <a:cs typeface="Arial"/>
                  <a:sym typeface="Arial"/>
                </a:rPr>
                <a:t>Drug Treatment</a:t>
              </a:r>
              <a:endParaRPr/>
            </a:p>
          </p:txBody>
        </p:sp>
        <p:grpSp>
          <p:nvGrpSpPr>
            <p:cNvPr id="264" name="Google Shape;264;p13"/>
            <p:cNvGrpSpPr/>
            <p:nvPr/>
          </p:nvGrpSpPr>
          <p:grpSpPr>
            <a:xfrm>
              <a:off x="1152" y="3120"/>
              <a:ext cx="299" cy="338"/>
              <a:chOff x="2267" y="3461"/>
              <a:chExt cx="336" cy="338"/>
            </a:xfrm>
          </p:grpSpPr>
          <p:sp>
            <p:nvSpPr>
              <p:cNvPr id="265" name="Google Shape;265;p13"/>
              <p:cNvSpPr/>
              <p:nvPr/>
            </p:nvSpPr>
            <p:spPr>
              <a:xfrm>
                <a:off x="2267" y="3461"/>
                <a:ext cx="300" cy="300"/>
              </a:xfrm>
              <a:prstGeom prst="ellipse">
                <a:avLst/>
              </a:prstGeom>
              <a:solidFill>
                <a:srgbClr val="2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66" name="Google Shape;266;p13"/>
              <p:cNvSpPr/>
              <p:nvPr/>
            </p:nvSpPr>
            <p:spPr>
              <a:xfrm>
                <a:off x="2273" y="3464"/>
                <a:ext cx="300" cy="300"/>
              </a:xfrm>
              <a:prstGeom prst="ellipse">
                <a:avLst/>
              </a:prstGeom>
              <a:solidFill>
                <a:srgbClr val="4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67" name="Google Shape;267;p13"/>
              <p:cNvSpPr/>
              <p:nvPr/>
            </p:nvSpPr>
            <p:spPr>
              <a:xfrm>
                <a:off x="2280" y="3470"/>
                <a:ext cx="300" cy="300"/>
              </a:xfrm>
              <a:prstGeom prst="ellipse">
                <a:avLst/>
              </a:prstGeom>
              <a:solidFill>
                <a:srgbClr val="6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68" name="Google Shape;268;p13"/>
              <p:cNvSpPr/>
              <p:nvPr/>
            </p:nvSpPr>
            <p:spPr>
              <a:xfrm>
                <a:off x="2287" y="3477"/>
                <a:ext cx="300" cy="300"/>
              </a:xfrm>
              <a:prstGeom prst="ellipse">
                <a:avLst/>
              </a:prstGeom>
              <a:solidFill>
                <a:srgbClr val="8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69" name="Google Shape;269;p13"/>
              <p:cNvSpPr/>
              <p:nvPr/>
            </p:nvSpPr>
            <p:spPr>
              <a:xfrm>
                <a:off x="2296" y="3483"/>
                <a:ext cx="300" cy="300"/>
              </a:xfrm>
              <a:prstGeom prst="ellipse">
                <a:avLst/>
              </a:prstGeom>
              <a:solidFill>
                <a:srgbClr val="A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70" name="Google Shape;270;p13"/>
              <p:cNvSpPr/>
              <p:nvPr/>
            </p:nvSpPr>
            <p:spPr>
              <a:xfrm>
                <a:off x="2303" y="3491"/>
                <a:ext cx="300" cy="3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71" name="Google Shape;271;p13"/>
              <p:cNvSpPr/>
              <p:nvPr/>
            </p:nvSpPr>
            <p:spPr>
              <a:xfrm>
                <a:off x="2310" y="3499"/>
                <a:ext cx="0" cy="300"/>
              </a:xfrm>
              <a:prstGeom prst="ellipse">
                <a:avLst/>
              </a:prstGeom>
              <a:solidFill>
                <a:srgbClr val="E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72" name="Google Shape;272;p13"/>
              <p:cNvSpPr/>
              <p:nvPr/>
            </p:nvSpPr>
            <p:spPr>
              <a:xfrm>
                <a:off x="2318" y="3506"/>
                <a:ext cx="0" cy="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73" name="Google Shape;273;p13"/>
              <p:cNvSpPr/>
              <p:nvPr/>
            </p:nvSpPr>
            <p:spPr>
              <a:xfrm>
                <a:off x="2324" y="3507"/>
                <a:ext cx="0" cy="0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74" name="Google Shape;274;p13"/>
              <p:cNvSpPr/>
              <p:nvPr/>
            </p:nvSpPr>
            <p:spPr>
              <a:xfrm>
                <a:off x="2328" y="3513"/>
                <a:ext cx="0" cy="0"/>
              </a:xfrm>
              <a:prstGeom prst="ellipse">
                <a:avLst/>
              </a:prstGeom>
              <a:solidFill>
                <a:srgbClr val="FF80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75" name="Google Shape;275;p13"/>
              <p:cNvSpPr/>
              <p:nvPr/>
            </p:nvSpPr>
            <p:spPr>
              <a:xfrm>
                <a:off x="2332" y="3518"/>
                <a:ext cx="0" cy="0"/>
              </a:xfrm>
              <a:prstGeom prst="ellipse">
                <a:avLst/>
              </a:prstGeom>
              <a:solidFill>
                <a:srgbClr val="FFC0C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cxnSp>
          <p:nvCxnSpPr>
            <p:cNvPr id="276" name="Google Shape;276;p13"/>
            <p:cNvCxnSpPr/>
            <p:nvPr/>
          </p:nvCxnSpPr>
          <p:spPr>
            <a:xfrm flipH="1">
              <a:off x="2280" y="3120"/>
              <a:ext cx="60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7" name="Google Shape;277;p13"/>
            <p:cNvCxnSpPr/>
            <p:nvPr/>
          </p:nvCxnSpPr>
          <p:spPr>
            <a:xfrm>
              <a:off x="2544" y="2256"/>
              <a:ext cx="600" cy="9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8" name="Google Shape;278;p13"/>
            <p:cNvCxnSpPr/>
            <p:nvPr/>
          </p:nvCxnSpPr>
          <p:spPr>
            <a:xfrm>
              <a:off x="1920" y="2496"/>
              <a:ext cx="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79" name="Google Shape;279;p13"/>
            <p:cNvCxnSpPr/>
            <p:nvPr/>
          </p:nvCxnSpPr>
          <p:spPr>
            <a:xfrm flipH="1">
              <a:off x="1092" y="2160"/>
              <a:ext cx="300" cy="12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0" name="Google Shape;280;p13"/>
            <p:cNvCxnSpPr/>
            <p:nvPr/>
          </p:nvCxnSpPr>
          <p:spPr>
            <a:xfrm flipH="1">
              <a:off x="948" y="2112"/>
              <a:ext cx="300" cy="6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281" name="Google Shape;281;p13"/>
            <p:cNvSpPr txBox="1"/>
            <p:nvPr/>
          </p:nvSpPr>
          <p:spPr>
            <a:xfrm>
              <a:off x="1824" y="2832"/>
              <a:ext cx="12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2C222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rgbClr val="72C222"/>
                  </a:solidFill>
                  <a:latin typeface="Arial"/>
                  <a:ea typeface="Arial"/>
                  <a:cs typeface="Arial"/>
                  <a:sym typeface="Arial"/>
                </a:rPr>
                <a:t>Civic Groups</a:t>
              </a:r>
              <a:endParaRPr/>
            </a:p>
          </p:txBody>
        </p:sp>
        <p:sp>
          <p:nvSpPr>
            <p:cNvPr id="282" name="Google Shape;282;p13"/>
            <p:cNvSpPr txBox="1"/>
            <p:nvPr/>
          </p:nvSpPr>
          <p:spPr>
            <a:xfrm>
              <a:off x="240" y="3024"/>
              <a:ext cx="12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450" lIns="90475" spcFirstLastPara="1" rIns="90475" wrap="square" tIns="4445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2C222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rgbClr val="72C222"/>
                  </a:solidFill>
                  <a:latin typeface="Arial"/>
                  <a:ea typeface="Arial"/>
                  <a:cs typeface="Arial"/>
                  <a:sym typeface="Arial"/>
                </a:rPr>
                <a:t>CHCs</a:t>
              </a:r>
              <a:endParaRPr/>
            </a:p>
          </p:txBody>
        </p:sp>
        <p:grpSp>
          <p:nvGrpSpPr>
            <p:cNvPr id="283" name="Google Shape;283;p13"/>
            <p:cNvGrpSpPr/>
            <p:nvPr/>
          </p:nvGrpSpPr>
          <p:grpSpPr>
            <a:xfrm>
              <a:off x="2352" y="1968"/>
              <a:ext cx="289" cy="326"/>
              <a:chOff x="1325" y="3196"/>
              <a:chExt cx="325" cy="326"/>
            </a:xfrm>
          </p:grpSpPr>
          <p:sp>
            <p:nvSpPr>
              <p:cNvPr id="284" name="Google Shape;284;p13"/>
              <p:cNvSpPr/>
              <p:nvPr/>
            </p:nvSpPr>
            <p:spPr>
              <a:xfrm>
                <a:off x="1325" y="3196"/>
                <a:ext cx="300" cy="300"/>
              </a:xfrm>
              <a:prstGeom prst="ellipse">
                <a:avLst/>
              </a:prstGeom>
              <a:solidFill>
                <a:srgbClr val="202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85" name="Google Shape;285;p13"/>
              <p:cNvSpPr/>
              <p:nvPr/>
            </p:nvSpPr>
            <p:spPr>
              <a:xfrm>
                <a:off x="1330" y="3197"/>
                <a:ext cx="300" cy="300"/>
              </a:xfrm>
              <a:prstGeom prst="ellipse">
                <a:avLst/>
              </a:prstGeom>
              <a:solidFill>
                <a:srgbClr val="404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86" name="Google Shape;286;p13"/>
              <p:cNvSpPr/>
              <p:nvPr/>
            </p:nvSpPr>
            <p:spPr>
              <a:xfrm>
                <a:off x="1336" y="3203"/>
                <a:ext cx="300" cy="300"/>
              </a:xfrm>
              <a:prstGeom prst="ellipse">
                <a:avLst/>
              </a:prstGeom>
              <a:solidFill>
                <a:srgbClr val="606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87" name="Google Shape;287;p13"/>
              <p:cNvSpPr/>
              <p:nvPr/>
            </p:nvSpPr>
            <p:spPr>
              <a:xfrm>
                <a:off x="1342" y="3209"/>
                <a:ext cx="300" cy="300"/>
              </a:xfrm>
              <a:prstGeom prst="ellipse">
                <a:avLst/>
              </a:prstGeom>
              <a:solidFill>
                <a:srgbClr val="808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88" name="Google Shape;288;p13"/>
              <p:cNvSpPr/>
              <p:nvPr/>
            </p:nvSpPr>
            <p:spPr>
              <a:xfrm>
                <a:off x="1350" y="3216"/>
                <a:ext cx="300" cy="300"/>
              </a:xfrm>
              <a:prstGeom prst="ellipse">
                <a:avLst/>
              </a:prstGeom>
              <a:solidFill>
                <a:srgbClr val="A0A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89" name="Google Shape;289;p13"/>
              <p:cNvSpPr/>
              <p:nvPr/>
            </p:nvSpPr>
            <p:spPr>
              <a:xfrm>
                <a:off x="1357" y="3222"/>
                <a:ext cx="0" cy="300"/>
              </a:xfrm>
              <a:prstGeom prst="ellipse">
                <a:avLst/>
              </a:prstGeom>
              <a:solidFill>
                <a:srgbClr val="C0C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90" name="Google Shape;290;p13"/>
              <p:cNvSpPr/>
              <p:nvPr/>
            </p:nvSpPr>
            <p:spPr>
              <a:xfrm>
                <a:off x="1363" y="3229"/>
                <a:ext cx="0" cy="0"/>
              </a:xfrm>
              <a:prstGeom prst="ellipse">
                <a:avLst/>
              </a:prstGeom>
              <a:solidFill>
                <a:srgbClr val="E0E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91" name="Google Shape;291;p13"/>
              <p:cNvSpPr/>
              <p:nvPr/>
            </p:nvSpPr>
            <p:spPr>
              <a:xfrm>
                <a:off x="1370" y="3235"/>
                <a:ext cx="0" cy="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92" name="Google Shape;292;p13"/>
              <p:cNvSpPr/>
              <p:nvPr/>
            </p:nvSpPr>
            <p:spPr>
              <a:xfrm>
                <a:off x="1375" y="3237"/>
                <a:ext cx="0" cy="0"/>
              </a:xfrm>
              <a:prstGeom prst="ellipse">
                <a:avLst/>
              </a:prstGeom>
              <a:solidFill>
                <a:srgbClr val="FFFF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93" name="Google Shape;293;p13"/>
              <p:cNvSpPr/>
              <p:nvPr/>
            </p:nvSpPr>
            <p:spPr>
              <a:xfrm>
                <a:off x="1379" y="3241"/>
                <a:ext cx="0" cy="0"/>
              </a:xfrm>
              <a:prstGeom prst="ellipse">
                <a:avLst/>
              </a:prstGeom>
              <a:solidFill>
                <a:srgbClr val="FFFF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94" name="Google Shape;294;p13"/>
              <p:cNvSpPr/>
              <p:nvPr/>
            </p:nvSpPr>
            <p:spPr>
              <a:xfrm>
                <a:off x="1383" y="3246"/>
                <a:ext cx="0" cy="0"/>
              </a:xfrm>
              <a:prstGeom prst="ellipse">
                <a:avLst/>
              </a:prstGeom>
              <a:solidFill>
                <a:srgbClr val="FFFFC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295" name="Google Shape;295;p13"/>
            <p:cNvGrpSpPr/>
            <p:nvPr/>
          </p:nvGrpSpPr>
          <p:grpSpPr>
            <a:xfrm>
              <a:off x="144" y="3168"/>
              <a:ext cx="289" cy="326"/>
              <a:chOff x="627" y="2812"/>
              <a:chExt cx="325" cy="326"/>
            </a:xfrm>
          </p:grpSpPr>
          <p:sp>
            <p:nvSpPr>
              <p:cNvPr id="296" name="Google Shape;296;p13"/>
              <p:cNvSpPr/>
              <p:nvPr/>
            </p:nvSpPr>
            <p:spPr>
              <a:xfrm>
                <a:off x="627" y="2812"/>
                <a:ext cx="300" cy="300"/>
              </a:xfrm>
              <a:prstGeom prst="ellipse">
                <a:avLst/>
              </a:prstGeom>
              <a:solidFill>
                <a:srgbClr val="202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97" name="Google Shape;297;p13"/>
              <p:cNvSpPr/>
              <p:nvPr/>
            </p:nvSpPr>
            <p:spPr>
              <a:xfrm>
                <a:off x="632" y="2813"/>
                <a:ext cx="300" cy="300"/>
              </a:xfrm>
              <a:prstGeom prst="ellipse">
                <a:avLst/>
              </a:prstGeom>
              <a:solidFill>
                <a:srgbClr val="404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98" name="Google Shape;298;p13"/>
              <p:cNvSpPr/>
              <p:nvPr/>
            </p:nvSpPr>
            <p:spPr>
              <a:xfrm>
                <a:off x="638" y="2819"/>
                <a:ext cx="300" cy="300"/>
              </a:xfrm>
              <a:prstGeom prst="ellipse">
                <a:avLst/>
              </a:prstGeom>
              <a:solidFill>
                <a:srgbClr val="606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99" name="Google Shape;299;p13"/>
              <p:cNvSpPr/>
              <p:nvPr/>
            </p:nvSpPr>
            <p:spPr>
              <a:xfrm>
                <a:off x="644" y="2825"/>
                <a:ext cx="300" cy="300"/>
              </a:xfrm>
              <a:prstGeom prst="ellipse">
                <a:avLst/>
              </a:prstGeom>
              <a:solidFill>
                <a:srgbClr val="808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00" name="Google Shape;300;p13"/>
              <p:cNvSpPr/>
              <p:nvPr/>
            </p:nvSpPr>
            <p:spPr>
              <a:xfrm>
                <a:off x="652" y="2832"/>
                <a:ext cx="300" cy="300"/>
              </a:xfrm>
              <a:prstGeom prst="ellipse">
                <a:avLst/>
              </a:prstGeom>
              <a:solidFill>
                <a:srgbClr val="A0A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01" name="Google Shape;301;p13"/>
              <p:cNvSpPr/>
              <p:nvPr/>
            </p:nvSpPr>
            <p:spPr>
              <a:xfrm>
                <a:off x="659" y="2838"/>
                <a:ext cx="0" cy="300"/>
              </a:xfrm>
              <a:prstGeom prst="ellipse">
                <a:avLst/>
              </a:prstGeom>
              <a:solidFill>
                <a:srgbClr val="C0C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02" name="Google Shape;302;p13"/>
              <p:cNvSpPr/>
              <p:nvPr/>
            </p:nvSpPr>
            <p:spPr>
              <a:xfrm>
                <a:off x="665" y="2845"/>
                <a:ext cx="0" cy="0"/>
              </a:xfrm>
              <a:prstGeom prst="ellipse">
                <a:avLst/>
              </a:prstGeom>
              <a:solidFill>
                <a:srgbClr val="E0E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03" name="Google Shape;303;p13"/>
              <p:cNvSpPr/>
              <p:nvPr/>
            </p:nvSpPr>
            <p:spPr>
              <a:xfrm>
                <a:off x="672" y="2851"/>
                <a:ext cx="0" cy="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04" name="Google Shape;304;p13"/>
              <p:cNvSpPr/>
              <p:nvPr/>
            </p:nvSpPr>
            <p:spPr>
              <a:xfrm>
                <a:off x="677" y="2853"/>
                <a:ext cx="0" cy="0"/>
              </a:xfrm>
              <a:prstGeom prst="ellipse">
                <a:avLst/>
              </a:prstGeom>
              <a:solidFill>
                <a:srgbClr val="FFFF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05" name="Google Shape;305;p13"/>
              <p:cNvSpPr/>
              <p:nvPr/>
            </p:nvSpPr>
            <p:spPr>
              <a:xfrm>
                <a:off x="681" y="2857"/>
                <a:ext cx="0" cy="0"/>
              </a:xfrm>
              <a:prstGeom prst="ellipse">
                <a:avLst/>
              </a:prstGeom>
              <a:solidFill>
                <a:srgbClr val="FFFF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06" name="Google Shape;306;p13"/>
              <p:cNvSpPr/>
              <p:nvPr/>
            </p:nvSpPr>
            <p:spPr>
              <a:xfrm>
                <a:off x="685" y="2862"/>
                <a:ext cx="0" cy="0"/>
              </a:xfrm>
              <a:prstGeom prst="ellipse">
                <a:avLst/>
              </a:prstGeom>
              <a:solidFill>
                <a:srgbClr val="FFFFC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307" name="Google Shape;307;p13"/>
            <p:cNvSpPr txBox="1"/>
            <p:nvPr/>
          </p:nvSpPr>
          <p:spPr>
            <a:xfrm>
              <a:off x="0" y="3456"/>
              <a:ext cx="9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450" lIns="90475" spcFirstLastPara="1" rIns="90475" wrap="square" tIns="4445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2C222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rgbClr val="72C222"/>
                  </a:solidFill>
                  <a:latin typeface="Arial"/>
                  <a:ea typeface="Arial"/>
                  <a:cs typeface="Arial"/>
                  <a:sym typeface="Arial"/>
                </a:rPr>
                <a:t>Laboratory Facilities</a:t>
              </a:r>
              <a:endParaRPr/>
            </a:p>
          </p:txBody>
        </p:sp>
        <p:cxnSp>
          <p:nvCxnSpPr>
            <p:cNvPr id="308" name="Google Shape;308;p13"/>
            <p:cNvCxnSpPr/>
            <p:nvPr/>
          </p:nvCxnSpPr>
          <p:spPr>
            <a:xfrm flipH="1" rot="10800000">
              <a:off x="288" y="2268"/>
              <a:ext cx="300" cy="9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grpSp>
          <p:nvGrpSpPr>
            <p:cNvPr id="309" name="Google Shape;309;p13"/>
            <p:cNvGrpSpPr/>
            <p:nvPr/>
          </p:nvGrpSpPr>
          <p:grpSpPr>
            <a:xfrm>
              <a:off x="1200" y="1728"/>
              <a:ext cx="314" cy="601"/>
              <a:chOff x="1512" y="1923"/>
              <a:chExt cx="353" cy="601"/>
            </a:xfrm>
          </p:grpSpPr>
          <p:sp>
            <p:nvSpPr>
              <p:cNvPr id="310" name="Google Shape;310;p13"/>
              <p:cNvSpPr/>
              <p:nvPr/>
            </p:nvSpPr>
            <p:spPr>
              <a:xfrm>
                <a:off x="1512" y="1923"/>
                <a:ext cx="300" cy="600"/>
              </a:xfrm>
              <a:prstGeom prst="ellipse">
                <a:avLst/>
              </a:prstGeom>
              <a:solidFill>
                <a:srgbClr val="202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11" name="Google Shape;311;p13"/>
              <p:cNvSpPr/>
              <p:nvPr/>
            </p:nvSpPr>
            <p:spPr>
              <a:xfrm>
                <a:off x="1519" y="1924"/>
                <a:ext cx="300" cy="600"/>
              </a:xfrm>
              <a:prstGeom prst="ellipse">
                <a:avLst/>
              </a:prstGeom>
              <a:solidFill>
                <a:srgbClr val="404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12" name="Google Shape;312;p13"/>
              <p:cNvSpPr/>
              <p:nvPr/>
            </p:nvSpPr>
            <p:spPr>
              <a:xfrm>
                <a:off x="1527" y="1933"/>
                <a:ext cx="300" cy="300"/>
              </a:xfrm>
              <a:prstGeom prst="ellipse">
                <a:avLst/>
              </a:prstGeom>
              <a:solidFill>
                <a:srgbClr val="606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13" name="Google Shape;313;p13"/>
              <p:cNvSpPr/>
              <p:nvPr/>
            </p:nvSpPr>
            <p:spPr>
              <a:xfrm>
                <a:off x="1535" y="1941"/>
                <a:ext cx="300" cy="300"/>
              </a:xfrm>
              <a:prstGeom prst="ellipse">
                <a:avLst/>
              </a:prstGeom>
              <a:solidFill>
                <a:srgbClr val="808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14" name="Google Shape;314;p13"/>
              <p:cNvSpPr/>
              <p:nvPr/>
            </p:nvSpPr>
            <p:spPr>
              <a:xfrm>
                <a:off x="1547" y="1950"/>
                <a:ext cx="300" cy="300"/>
              </a:xfrm>
              <a:prstGeom prst="ellipse">
                <a:avLst/>
              </a:prstGeom>
              <a:solidFill>
                <a:srgbClr val="A0A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15" name="Google Shape;315;p13"/>
              <p:cNvSpPr/>
              <p:nvPr/>
            </p:nvSpPr>
            <p:spPr>
              <a:xfrm>
                <a:off x="1556" y="1959"/>
                <a:ext cx="300" cy="300"/>
              </a:xfrm>
              <a:prstGeom prst="ellipse">
                <a:avLst/>
              </a:prstGeom>
              <a:solidFill>
                <a:srgbClr val="C0C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16" name="Google Shape;316;p13"/>
              <p:cNvSpPr/>
              <p:nvPr/>
            </p:nvSpPr>
            <p:spPr>
              <a:xfrm>
                <a:off x="1565" y="1968"/>
                <a:ext cx="300" cy="300"/>
              </a:xfrm>
              <a:prstGeom prst="ellipse">
                <a:avLst/>
              </a:prstGeom>
              <a:solidFill>
                <a:srgbClr val="E0E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17" name="Google Shape;317;p13"/>
              <p:cNvSpPr/>
              <p:nvPr/>
            </p:nvSpPr>
            <p:spPr>
              <a:xfrm>
                <a:off x="1575" y="1977"/>
                <a:ext cx="0" cy="30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18" name="Google Shape;318;p13"/>
              <p:cNvSpPr/>
              <p:nvPr/>
            </p:nvSpPr>
            <p:spPr>
              <a:xfrm>
                <a:off x="1582" y="1980"/>
                <a:ext cx="0" cy="0"/>
              </a:xfrm>
              <a:prstGeom prst="ellipse">
                <a:avLst/>
              </a:prstGeom>
              <a:solidFill>
                <a:srgbClr val="FFFF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19" name="Google Shape;319;p13"/>
              <p:cNvSpPr/>
              <p:nvPr/>
            </p:nvSpPr>
            <p:spPr>
              <a:xfrm>
                <a:off x="1587" y="1986"/>
                <a:ext cx="0" cy="0"/>
              </a:xfrm>
              <a:prstGeom prst="ellipse">
                <a:avLst/>
              </a:prstGeom>
              <a:solidFill>
                <a:srgbClr val="FFFF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20" name="Google Shape;320;p13"/>
              <p:cNvSpPr/>
              <p:nvPr/>
            </p:nvSpPr>
            <p:spPr>
              <a:xfrm>
                <a:off x="1593" y="1993"/>
                <a:ext cx="0" cy="0"/>
              </a:xfrm>
              <a:prstGeom prst="ellipse">
                <a:avLst/>
              </a:prstGeom>
              <a:solidFill>
                <a:srgbClr val="FFFFC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321" name="Google Shape;321;p13"/>
            <p:cNvSpPr txBox="1"/>
            <p:nvPr/>
          </p:nvSpPr>
          <p:spPr>
            <a:xfrm>
              <a:off x="912" y="2208"/>
              <a:ext cx="12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450" lIns="90475" spcFirstLastPara="1" rIns="90475" wrap="square" tIns="4445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2C222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rgbClr val="72C222"/>
                  </a:solidFill>
                  <a:latin typeface="Arial"/>
                  <a:ea typeface="Arial"/>
                  <a:cs typeface="Arial"/>
                  <a:sym typeface="Arial"/>
                </a:rPr>
                <a:t>Hospitals</a:t>
              </a:r>
              <a:endParaRPr/>
            </a:p>
          </p:txBody>
        </p:sp>
        <p:sp>
          <p:nvSpPr>
            <p:cNvPr id="322" name="Google Shape;322;p13"/>
            <p:cNvSpPr txBox="1"/>
            <p:nvPr/>
          </p:nvSpPr>
          <p:spPr>
            <a:xfrm>
              <a:off x="288" y="768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450" lIns="90475" spcFirstLastPara="1" rIns="90475" wrap="square" tIns="4445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2C222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rgbClr val="72C222"/>
                  </a:solidFill>
                  <a:latin typeface="Arial"/>
                  <a:ea typeface="Arial"/>
                  <a:cs typeface="Arial"/>
                  <a:sym typeface="Arial"/>
                </a:rPr>
                <a:t>EMS</a:t>
              </a:r>
              <a:endParaRPr/>
            </a:p>
          </p:txBody>
        </p:sp>
        <p:cxnSp>
          <p:nvCxnSpPr>
            <p:cNvPr id="323" name="Google Shape;323;p13"/>
            <p:cNvCxnSpPr/>
            <p:nvPr/>
          </p:nvCxnSpPr>
          <p:spPr>
            <a:xfrm>
              <a:off x="2064" y="624"/>
              <a:ext cx="900" cy="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24" name="Google Shape;324;p13"/>
            <p:cNvCxnSpPr/>
            <p:nvPr/>
          </p:nvCxnSpPr>
          <p:spPr>
            <a:xfrm rot="10800000">
              <a:off x="1817" y="688"/>
              <a:ext cx="600" cy="12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grpSp>
          <p:nvGrpSpPr>
            <p:cNvPr id="325" name="Google Shape;325;p13"/>
            <p:cNvGrpSpPr/>
            <p:nvPr/>
          </p:nvGrpSpPr>
          <p:grpSpPr>
            <a:xfrm>
              <a:off x="1392" y="480"/>
              <a:ext cx="1066" cy="776"/>
              <a:chOff x="931" y="948"/>
              <a:chExt cx="1200" cy="887"/>
            </a:xfrm>
          </p:grpSpPr>
          <p:grpSp>
            <p:nvGrpSpPr>
              <p:cNvPr id="326" name="Google Shape;326;p13"/>
              <p:cNvGrpSpPr/>
              <p:nvPr/>
            </p:nvGrpSpPr>
            <p:grpSpPr>
              <a:xfrm>
                <a:off x="1379" y="948"/>
                <a:ext cx="335" cy="337"/>
                <a:chOff x="1379" y="948"/>
                <a:chExt cx="335" cy="337"/>
              </a:xfrm>
            </p:grpSpPr>
            <p:sp>
              <p:nvSpPr>
                <p:cNvPr id="327" name="Google Shape;327;p13"/>
                <p:cNvSpPr/>
                <p:nvPr/>
              </p:nvSpPr>
              <p:spPr>
                <a:xfrm>
                  <a:off x="1379" y="948"/>
                  <a:ext cx="300" cy="300"/>
                </a:xfrm>
                <a:prstGeom prst="ellipse">
                  <a:avLst/>
                </a:prstGeom>
                <a:solidFill>
                  <a:srgbClr val="00002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28" name="Google Shape;328;p13"/>
                <p:cNvSpPr/>
                <p:nvPr/>
              </p:nvSpPr>
              <p:spPr>
                <a:xfrm>
                  <a:off x="1384" y="949"/>
                  <a:ext cx="300" cy="300"/>
                </a:xfrm>
                <a:prstGeom prst="ellipse">
                  <a:avLst/>
                </a:prstGeom>
                <a:solidFill>
                  <a:srgbClr val="00004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29" name="Google Shape;329;p13"/>
                <p:cNvSpPr/>
                <p:nvPr/>
              </p:nvSpPr>
              <p:spPr>
                <a:xfrm>
                  <a:off x="1391" y="956"/>
                  <a:ext cx="300" cy="300"/>
                </a:xfrm>
                <a:prstGeom prst="ellipse">
                  <a:avLst/>
                </a:prstGeom>
                <a:solidFill>
                  <a:srgbClr val="00006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30" name="Google Shape;330;p13"/>
                <p:cNvSpPr/>
                <p:nvPr/>
              </p:nvSpPr>
              <p:spPr>
                <a:xfrm>
                  <a:off x="1398" y="963"/>
                  <a:ext cx="300" cy="300"/>
                </a:xfrm>
                <a:prstGeom prst="ellipse">
                  <a:avLst/>
                </a:prstGeom>
                <a:solidFill>
                  <a:srgbClr val="00008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31" name="Google Shape;331;p13"/>
                <p:cNvSpPr/>
                <p:nvPr/>
              </p:nvSpPr>
              <p:spPr>
                <a:xfrm>
                  <a:off x="1407" y="969"/>
                  <a:ext cx="300" cy="300"/>
                </a:xfrm>
                <a:prstGeom prst="ellipse">
                  <a:avLst/>
                </a:prstGeom>
                <a:solidFill>
                  <a:srgbClr val="0000A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32" name="Google Shape;332;p13"/>
                <p:cNvSpPr/>
                <p:nvPr/>
              </p:nvSpPr>
              <p:spPr>
                <a:xfrm>
                  <a:off x="1414" y="977"/>
                  <a:ext cx="300" cy="300"/>
                </a:xfrm>
                <a:prstGeom prst="ellipse">
                  <a:avLst/>
                </a:prstGeom>
                <a:solidFill>
                  <a:srgbClr val="0000C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33" name="Google Shape;333;p13"/>
                <p:cNvSpPr/>
                <p:nvPr/>
              </p:nvSpPr>
              <p:spPr>
                <a:xfrm>
                  <a:off x="1421" y="985"/>
                  <a:ext cx="0" cy="300"/>
                </a:xfrm>
                <a:prstGeom prst="ellipse">
                  <a:avLst/>
                </a:prstGeom>
                <a:solidFill>
                  <a:srgbClr val="0000E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34" name="Google Shape;334;p13"/>
                <p:cNvSpPr/>
                <p:nvPr/>
              </p:nvSpPr>
              <p:spPr>
                <a:xfrm>
                  <a:off x="1429" y="991"/>
                  <a:ext cx="0" cy="0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35" name="Google Shape;335;p13"/>
                <p:cNvSpPr/>
                <p:nvPr/>
              </p:nvSpPr>
              <p:spPr>
                <a:xfrm>
                  <a:off x="1435" y="993"/>
                  <a:ext cx="0" cy="0"/>
                </a:xfrm>
                <a:prstGeom prst="ellipse">
                  <a:avLst/>
                </a:prstGeom>
                <a:solidFill>
                  <a:srgbClr val="404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36" name="Google Shape;336;p13"/>
                <p:cNvSpPr/>
                <p:nvPr/>
              </p:nvSpPr>
              <p:spPr>
                <a:xfrm>
                  <a:off x="1439" y="999"/>
                  <a:ext cx="0" cy="0"/>
                </a:xfrm>
                <a:prstGeom prst="ellipse">
                  <a:avLst/>
                </a:prstGeom>
                <a:solidFill>
                  <a:srgbClr val="808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37" name="Google Shape;337;p13"/>
                <p:cNvSpPr/>
                <p:nvPr/>
              </p:nvSpPr>
              <p:spPr>
                <a:xfrm>
                  <a:off x="1443" y="1004"/>
                  <a:ext cx="0" cy="0"/>
                </a:xfrm>
                <a:prstGeom prst="ellipse">
                  <a:avLst/>
                </a:prstGeom>
                <a:solidFill>
                  <a:srgbClr val="C0C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sp>
            <p:nvSpPr>
              <p:cNvPr id="338" name="Google Shape;338;p13"/>
              <p:cNvSpPr txBox="1"/>
              <p:nvPr/>
            </p:nvSpPr>
            <p:spPr>
              <a:xfrm>
                <a:off x="931" y="1235"/>
                <a:ext cx="1200" cy="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4450" lIns="90475" spcFirstLastPara="1" rIns="90475" wrap="square" tIns="4445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2C222"/>
                  </a:buClr>
                  <a:buSzPts val="2000"/>
                  <a:buFont typeface="Arial"/>
                  <a:buNone/>
                </a:pPr>
                <a:r>
                  <a:rPr b="0" i="0" lang="en-US" sz="2000" u="none">
                    <a:solidFill>
                      <a:srgbClr val="72C222"/>
                    </a:solidFill>
                    <a:latin typeface="Arial"/>
                    <a:ea typeface="Arial"/>
                    <a:cs typeface="Arial"/>
                    <a:sym typeface="Arial"/>
                  </a:rPr>
                  <a:t>Community Centers</a:t>
                </a:r>
                <a:endParaRPr/>
              </a:p>
            </p:txBody>
          </p:sp>
        </p:grpSp>
        <p:grpSp>
          <p:nvGrpSpPr>
            <p:cNvPr id="339" name="Google Shape;339;p13"/>
            <p:cNvGrpSpPr/>
            <p:nvPr/>
          </p:nvGrpSpPr>
          <p:grpSpPr>
            <a:xfrm>
              <a:off x="0" y="2016"/>
              <a:ext cx="1066" cy="544"/>
              <a:chOff x="101" y="1254"/>
              <a:chExt cx="1200" cy="544"/>
            </a:xfrm>
          </p:grpSpPr>
          <p:grpSp>
            <p:nvGrpSpPr>
              <p:cNvPr id="340" name="Google Shape;340;p13"/>
              <p:cNvGrpSpPr/>
              <p:nvPr/>
            </p:nvGrpSpPr>
            <p:grpSpPr>
              <a:xfrm>
                <a:off x="546" y="1254"/>
                <a:ext cx="325" cy="326"/>
                <a:chOff x="546" y="1254"/>
                <a:chExt cx="325" cy="326"/>
              </a:xfrm>
            </p:grpSpPr>
            <p:sp>
              <p:nvSpPr>
                <p:cNvPr id="341" name="Google Shape;341;p13"/>
                <p:cNvSpPr/>
                <p:nvPr/>
              </p:nvSpPr>
              <p:spPr>
                <a:xfrm>
                  <a:off x="546" y="1254"/>
                  <a:ext cx="300" cy="300"/>
                </a:xfrm>
                <a:prstGeom prst="ellipse">
                  <a:avLst/>
                </a:prstGeom>
                <a:solidFill>
                  <a:srgbClr val="202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42" name="Google Shape;342;p13"/>
                <p:cNvSpPr/>
                <p:nvPr/>
              </p:nvSpPr>
              <p:spPr>
                <a:xfrm>
                  <a:off x="551" y="1255"/>
                  <a:ext cx="300" cy="300"/>
                </a:xfrm>
                <a:prstGeom prst="ellipse">
                  <a:avLst/>
                </a:prstGeom>
                <a:solidFill>
                  <a:srgbClr val="404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43" name="Google Shape;343;p13"/>
                <p:cNvSpPr/>
                <p:nvPr/>
              </p:nvSpPr>
              <p:spPr>
                <a:xfrm>
                  <a:off x="557" y="1261"/>
                  <a:ext cx="300" cy="300"/>
                </a:xfrm>
                <a:prstGeom prst="ellipse">
                  <a:avLst/>
                </a:prstGeom>
                <a:solidFill>
                  <a:srgbClr val="606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44" name="Google Shape;344;p13"/>
                <p:cNvSpPr/>
                <p:nvPr/>
              </p:nvSpPr>
              <p:spPr>
                <a:xfrm>
                  <a:off x="563" y="1268"/>
                  <a:ext cx="300" cy="300"/>
                </a:xfrm>
                <a:prstGeom prst="ellipse">
                  <a:avLst/>
                </a:prstGeom>
                <a:solidFill>
                  <a:srgbClr val="808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45" name="Google Shape;345;p13"/>
                <p:cNvSpPr/>
                <p:nvPr/>
              </p:nvSpPr>
              <p:spPr>
                <a:xfrm>
                  <a:off x="571" y="1274"/>
                  <a:ext cx="300" cy="300"/>
                </a:xfrm>
                <a:prstGeom prst="ellipse">
                  <a:avLst/>
                </a:prstGeom>
                <a:solidFill>
                  <a:srgbClr val="A0A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46" name="Google Shape;346;p13"/>
                <p:cNvSpPr/>
                <p:nvPr/>
              </p:nvSpPr>
              <p:spPr>
                <a:xfrm>
                  <a:off x="578" y="1280"/>
                  <a:ext cx="0" cy="300"/>
                </a:xfrm>
                <a:prstGeom prst="ellipse">
                  <a:avLst/>
                </a:prstGeom>
                <a:solidFill>
                  <a:srgbClr val="C0C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47" name="Google Shape;347;p13"/>
                <p:cNvSpPr/>
                <p:nvPr/>
              </p:nvSpPr>
              <p:spPr>
                <a:xfrm>
                  <a:off x="584" y="1287"/>
                  <a:ext cx="0" cy="0"/>
                </a:xfrm>
                <a:prstGeom prst="ellipse">
                  <a:avLst/>
                </a:prstGeom>
                <a:solidFill>
                  <a:srgbClr val="E0E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48" name="Google Shape;348;p13"/>
                <p:cNvSpPr/>
                <p:nvPr/>
              </p:nvSpPr>
              <p:spPr>
                <a:xfrm>
                  <a:off x="591" y="1293"/>
                  <a:ext cx="0" cy="0"/>
                </a:xfrm>
                <a:prstGeom prst="ellipse">
                  <a:avLst/>
                </a:prstGeom>
                <a:solidFill>
                  <a:srgbClr val="FFFF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49" name="Google Shape;349;p13"/>
                <p:cNvSpPr/>
                <p:nvPr/>
              </p:nvSpPr>
              <p:spPr>
                <a:xfrm>
                  <a:off x="596" y="1295"/>
                  <a:ext cx="0" cy="0"/>
                </a:xfrm>
                <a:prstGeom prst="ellipse">
                  <a:avLst/>
                </a:prstGeom>
                <a:solidFill>
                  <a:srgbClr val="FFFF4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50" name="Google Shape;350;p13"/>
                <p:cNvSpPr/>
                <p:nvPr/>
              </p:nvSpPr>
              <p:spPr>
                <a:xfrm>
                  <a:off x="600" y="1300"/>
                  <a:ext cx="0" cy="0"/>
                </a:xfrm>
                <a:prstGeom prst="ellipse">
                  <a:avLst/>
                </a:prstGeom>
                <a:solidFill>
                  <a:srgbClr val="FFFF8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351" name="Google Shape;351;p13"/>
                <p:cNvSpPr/>
                <p:nvPr/>
              </p:nvSpPr>
              <p:spPr>
                <a:xfrm>
                  <a:off x="604" y="1305"/>
                  <a:ext cx="0" cy="0"/>
                </a:xfrm>
                <a:prstGeom prst="ellipse">
                  <a:avLst/>
                </a:prstGeom>
                <a:solidFill>
                  <a:srgbClr val="FFFFC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sp>
            <p:nvSpPr>
              <p:cNvPr id="352" name="Google Shape;352;p13"/>
              <p:cNvSpPr txBox="1"/>
              <p:nvPr/>
            </p:nvSpPr>
            <p:spPr>
              <a:xfrm>
                <a:off x="101" y="1498"/>
                <a:ext cx="120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4450" lIns="90475" spcFirstLastPara="1" rIns="90475" wrap="square" tIns="4445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2C222"/>
                  </a:buClr>
                  <a:buSzPts val="2000"/>
                  <a:buFont typeface="Arial"/>
                  <a:buNone/>
                </a:pPr>
                <a:r>
                  <a:rPr b="0" i="0" lang="en-US" sz="2000" u="none">
                    <a:solidFill>
                      <a:srgbClr val="72C222"/>
                    </a:solidFill>
                    <a:latin typeface="Arial"/>
                    <a:ea typeface="Arial"/>
                    <a:cs typeface="Arial"/>
                    <a:sym typeface="Arial"/>
                  </a:rPr>
                  <a:t>Doctors</a:t>
                </a:r>
                <a:endParaRPr/>
              </a:p>
            </p:txBody>
          </p:sp>
        </p:grpSp>
        <p:cxnSp>
          <p:nvCxnSpPr>
            <p:cNvPr id="353" name="Google Shape;353;p13"/>
            <p:cNvCxnSpPr/>
            <p:nvPr/>
          </p:nvCxnSpPr>
          <p:spPr>
            <a:xfrm flipH="1">
              <a:off x="924" y="720"/>
              <a:ext cx="90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54" name="Google Shape;354;p13"/>
            <p:cNvCxnSpPr/>
            <p:nvPr/>
          </p:nvCxnSpPr>
          <p:spPr>
            <a:xfrm rot="10800000">
              <a:off x="3144" y="828"/>
              <a:ext cx="600" cy="9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55" name="Google Shape;355;p13"/>
            <p:cNvCxnSpPr/>
            <p:nvPr/>
          </p:nvCxnSpPr>
          <p:spPr>
            <a:xfrm>
              <a:off x="3120" y="433"/>
              <a:ext cx="1800" cy="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56" name="Google Shape;356;p13"/>
            <p:cNvCxnSpPr/>
            <p:nvPr/>
          </p:nvCxnSpPr>
          <p:spPr>
            <a:xfrm rot="10800000">
              <a:off x="948" y="1476"/>
              <a:ext cx="30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357" name="Google Shape;357;p13"/>
            <p:cNvSpPr txBox="1"/>
            <p:nvPr/>
          </p:nvSpPr>
          <p:spPr>
            <a:xfrm>
              <a:off x="2208" y="1152"/>
              <a:ext cx="12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450" lIns="90475" spcFirstLastPara="1" rIns="90475" wrap="square" tIns="4445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2C222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rgbClr val="72C222"/>
                  </a:solidFill>
                  <a:latin typeface="Arial"/>
                  <a:ea typeface="Arial"/>
                  <a:cs typeface="Arial"/>
                  <a:sym typeface="Arial"/>
                </a:rPr>
                <a:t>Health Department</a:t>
              </a:r>
              <a:endParaRPr/>
            </a:p>
          </p:txBody>
        </p:sp>
        <p:cxnSp>
          <p:nvCxnSpPr>
            <p:cNvPr id="358" name="Google Shape;358;p13"/>
            <p:cNvCxnSpPr/>
            <p:nvPr/>
          </p:nvCxnSpPr>
          <p:spPr>
            <a:xfrm flipH="1" rot="10800000">
              <a:off x="1488" y="1572"/>
              <a:ext cx="120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59" name="Google Shape;359;p13"/>
            <p:cNvCxnSpPr/>
            <p:nvPr/>
          </p:nvCxnSpPr>
          <p:spPr>
            <a:xfrm rot="10800000">
              <a:off x="641" y="1963"/>
              <a:ext cx="600" cy="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grpSp>
          <p:nvGrpSpPr>
            <p:cNvPr id="360" name="Google Shape;360;p13"/>
            <p:cNvGrpSpPr/>
            <p:nvPr/>
          </p:nvGrpSpPr>
          <p:grpSpPr>
            <a:xfrm>
              <a:off x="768" y="1008"/>
              <a:ext cx="299" cy="338"/>
              <a:chOff x="368" y="1930"/>
              <a:chExt cx="336" cy="338"/>
            </a:xfrm>
          </p:grpSpPr>
          <p:sp>
            <p:nvSpPr>
              <p:cNvPr id="361" name="Google Shape;361;p13"/>
              <p:cNvSpPr/>
              <p:nvPr/>
            </p:nvSpPr>
            <p:spPr>
              <a:xfrm>
                <a:off x="368" y="1930"/>
                <a:ext cx="300" cy="300"/>
              </a:xfrm>
              <a:prstGeom prst="ellipse">
                <a:avLst/>
              </a:prstGeom>
              <a:solidFill>
                <a:srgbClr val="202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62" name="Google Shape;362;p13"/>
              <p:cNvSpPr/>
              <p:nvPr/>
            </p:nvSpPr>
            <p:spPr>
              <a:xfrm>
                <a:off x="374" y="1932"/>
                <a:ext cx="300" cy="300"/>
              </a:xfrm>
              <a:prstGeom prst="ellipse">
                <a:avLst/>
              </a:prstGeom>
              <a:solidFill>
                <a:srgbClr val="404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63" name="Google Shape;363;p13"/>
              <p:cNvSpPr/>
              <p:nvPr/>
            </p:nvSpPr>
            <p:spPr>
              <a:xfrm>
                <a:off x="381" y="1938"/>
                <a:ext cx="300" cy="300"/>
              </a:xfrm>
              <a:prstGeom prst="ellipse">
                <a:avLst/>
              </a:prstGeom>
              <a:solidFill>
                <a:srgbClr val="606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64" name="Google Shape;364;p13"/>
              <p:cNvSpPr/>
              <p:nvPr/>
            </p:nvSpPr>
            <p:spPr>
              <a:xfrm>
                <a:off x="388" y="1946"/>
                <a:ext cx="300" cy="300"/>
              </a:xfrm>
              <a:prstGeom prst="ellipse">
                <a:avLst/>
              </a:prstGeom>
              <a:solidFill>
                <a:srgbClr val="808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65" name="Google Shape;365;p13"/>
              <p:cNvSpPr/>
              <p:nvPr/>
            </p:nvSpPr>
            <p:spPr>
              <a:xfrm>
                <a:off x="397" y="1952"/>
                <a:ext cx="300" cy="300"/>
              </a:xfrm>
              <a:prstGeom prst="ellipse">
                <a:avLst/>
              </a:prstGeom>
              <a:solidFill>
                <a:srgbClr val="A0A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66" name="Google Shape;366;p13"/>
              <p:cNvSpPr/>
              <p:nvPr/>
            </p:nvSpPr>
            <p:spPr>
              <a:xfrm>
                <a:off x="404" y="1959"/>
                <a:ext cx="300" cy="300"/>
              </a:xfrm>
              <a:prstGeom prst="ellipse">
                <a:avLst/>
              </a:prstGeom>
              <a:solidFill>
                <a:srgbClr val="C0C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67" name="Google Shape;367;p13"/>
              <p:cNvSpPr/>
              <p:nvPr/>
            </p:nvSpPr>
            <p:spPr>
              <a:xfrm>
                <a:off x="411" y="1968"/>
                <a:ext cx="0" cy="300"/>
              </a:xfrm>
              <a:prstGeom prst="ellipse">
                <a:avLst/>
              </a:prstGeom>
              <a:solidFill>
                <a:srgbClr val="E0E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68" name="Google Shape;368;p13"/>
              <p:cNvSpPr/>
              <p:nvPr/>
            </p:nvSpPr>
            <p:spPr>
              <a:xfrm>
                <a:off x="419" y="1974"/>
                <a:ext cx="0" cy="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69" name="Google Shape;369;p13"/>
              <p:cNvSpPr/>
              <p:nvPr/>
            </p:nvSpPr>
            <p:spPr>
              <a:xfrm>
                <a:off x="425" y="1975"/>
                <a:ext cx="0" cy="0"/>
              </a:xfrm>
              <a:prstGeom prst="ellipse">
                <a:avLst/>
              </a:prstGeom>
              <a:solidFill>
                <a:srgbClr val="FFFF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70" name="Google Shape;370;p13"/>
              <p:cNvSpPr/>
              <p:nvPr/>
            </p:nvSpPr>
            <p:spPr>
              <a:xfrm>
                <a:off x="429" y="1981"/>
                <a:ext cx="0" cy="0"/>
              </a:xfrm>
              <a:prstGeom prst="ellipse">
                <a:avLst/>
              </a:prstGeom>
              <a:solidFill>
                <a:srgbClr val="FFFF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71" name="Google Shape;371;p13"/>
              <p:cNvSpPr/>
              <p:nvPr/>
            </p:nvSpPr>
            <p:spPr>
              <a:xfrm>
                <a:off x="433" y="1986"/>
                <a:ext cx="0" cy="0"/>
              </a:xfrm>
              <a:prstGeom prst="ellipse">
                <a:avLst/>
              </a:prstGeom>
              <a:solidFill>
                <a:srgbClr val="FFFFC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372" name="Google Shape;372;p13"/>
            <p:cNvGrpSpPr/>
            <p:nvPr/>
          </p:nvGrpSpPr>
          <p:grpSpPr>
            <a:xfrm>
              <a:off x="1632" y="2832"/>
              <a:ext cx="289" cy="326"/>
              <a:chOff x="1325" y="3196"/>
              <a:chExt cx="325" cy="326"/>
            </a:xfrm>
          </p:grpSpPr>
          <p:sp>
            <p:nvSpPr>
              <p:cNvPr id="373" name="Google Shape;373;p13"/>
              <p:cNvSpPr/>
              <p:nvPr/>
            </p:nvSpPr>
            <p:spPr>
              <a:xfrm>
                <a:off x="1325" y="3196"/>
                <a:ext cx="300" cy="300"/>
              </a:xfrm>
              <a:prstGeom prst="ellipse">
                <a:avLst/>
              </a:prstGeom>
              <a:solidFill>
                <a:srgbClr val="202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74" name="Google Shape;374;p13"/>
              <p:cNvSpPr/>
              <p:nvPr/>
            </p:nvSpPr>
            <p:spPr>
              <a:xfrm>
                <a:off x="1330" y="3197"/>
                <a:ext cx="300" cy="300"/>
              </a:xfrm>
              <a:prstGeom prst="ellipse">
                <a:avLst/>
              </a:prstGeom>
              <a:solidFill>
                <a:srgbClr val="404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75" name="Google Shape;375;p13"/>
              <p:cNvSpPr/>
              <p:nvPr/>
            </p:nvSpPr>
            <p:spPr>
              <a:xfrm>
                <a:off x="1336" y="3203"/>
                <a:ext cx="300" cy="300"/>
              </a:xfrm>
              <a:prstGeom prst="ellipse">
                <a:avLst/>
              </a:prstGeom>
              <a:solidFill>
                <a:srgbClr val="606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76" name="Google Shape;376;p13"/>
              <p:cNvSpPr/>
              <p:nvPr/>
            </p:nvSpPr>
            <p:spPr>
              <a:xfrm>
                <a:off x="1342" y="3209"/>
                <a:ext cx="300" cy="300"/>
              </a:xfrm>
              <a:prstGeom prst="ellipse">
                <a:avLst/>
              </a:prstGeom>
              <a:solidFill>
                <a:srgbClr val="808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77" name="Google Shape;377;p13"/>
              <p:cNvSpPr/>
              <p:nvPr/>
            </p:nvSpPr>
            <p:spPr>
              <a:xfrm>
                <a:off x="1350" y="3216"/>
                <a:ext cx="300" cy="300"/>
              </a:xfrm>
              <a:prstGeom prst="ellipse">
                <a:avLst/>
              </a:prstGeom>
              <a:solidFill>
                <a:srgbClr val="A0A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78" name="Google Shape;378;p13"/>
              <p:cNvSpPr/>
              <p:nvPr/>
            </p:nvSpPr>
            <p:spPr>
              <a:xfrm>
                <a:off x="1357" y="3222"/>
                <a:ext cx="0" cy="300"/>
              </a:xfrm>
              <a:prstGeom prst="ellipse">
                <a:avLst/>
              </a:prstGeom>
              <a:solidFill>
                <a:srgbClr val="C0C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79" name="Google Shape;379;p13"/>
              <p:cNvSpPr/>
              <p:nvPr/>
            </p:nvSpPr>
            <p:spPr>
              <a:xfrm>
                <a:off x="1363" y="3229"/>
                <a:ext cx="0" cy="0"/>
              </a:xfrm>
              <a:prstGeom prst="ellipse">
                <a:avLst/>
              </a:prstGeom>
              <a:solidFill>
                <a:srgbClr val="E0E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80" name="Google Shape;380;p13"/>
              <p:cNvSpPr/>
              <p:nvPr/>
            </p:nvSpPr>
            <p:spPr>
              <a:xfrm>
                <a:off x="1370" y="3235"/>
                <a:ext cx="0" cy="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81" name="Google Shape;381;p13"/>
              <p:cNvSpPr/>
              <p:nvPr/>
            </p:nvSpPr>
            <p:spPr>
              <a:xfrm>
                <a:off x="1375" y="3237"/>
                <a:ext cx="0" cy="0"/>
              </a:xfrm>
              <a:prstGeom prst="ellipse">
                <a:avLst/>
              </a:prstGeom>
              <a:solidFill>
                <a:srgbClr val="FFFF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82" name="Google Shape;382;p13"/>
              <p:cNvSpPr/>
              <p:nvPr/>
            </p:nvSpPr>
            <p:spPr>
              <a:xfrm>
                <a:off x="1379" y="3241"/>
                <a:ext cx="0" cy="0"/>
              </a:xfrm>
              <a:prstGeom prst="ellipse">
                <a:avLst/>
              </a:prstGeom>
              <a:solidFill>
                <a:srgbClr val="FFFF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83" name="Google Shape;383;p13"/>
              <p:cNvSpPr/>
              <p:nvPr/>
            </p:nvSpPr>
            <p:spPr>
              <a:xfrm>
                <a:off x="1383" y="3246"/>
                <a:ext cx="0" cy="0"/>
              </a:xfrm>
              <a:prstGeom prst="ellipse">
                <a:avLst/>
              </a:prstGeom>
              <a:solidFill>
                <a:srgbClr val="FFFFC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cxnSp>
          <p:nvCxnSpPr>
            <p:cNvPr id="384" name="Google Shape;384;p13"/>
            <p:cNvCxnSpPr/>
            <p:nvPr/>
          </p:nvCxnSpPr>
          <p:spPr>
            <a:xfrm rot="10800000">
              <a:off x="1848" y="768"/>
              <a:ext cx="600" cy="12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grpSp>
          <p:nvGrpSpPr>
            <p:cNvPr id="385" name="Google Shape;385;p13"/>
            <p:cNvGrpSpPr/>
            <p:nvPr/>
          </p:nvGrpSpPr>
          <p:grpSpPr>
            <a:xfrm>
              <a:off x="2880" y="2928"/>
              <a:ext cx="299" cy="338"/>
              <a:chOff x="3629" y="3513"/>
              <a:chExt cx="336" cy="338"/>
            </a:xfrm>
          </p:grpSpPr>
          <p:sp>
            <p:nvSpPr>
              <p:cNvPr id="386" name="Google Shape;386;p13"/>
              <p:cNvSpPr/>
              <p:nvPr/>
            </p:nvSpPr>
            <p:spPr>
              <a:xfrm>
                <a:off x="3629" y="3513"/>
                <a:ext cx="300" cy="300"/>
              </a:xfrm>
              <a:prstGeom prst="ellipse">
                <a:avLst/>
              </a:prstGeom>
              <a:solidFill>
                <a:srgbClr val="2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87" name="Google Shape;387;p13"/>
              <p:cNvSpPr/>
              <p:nvPr/>
            </p:nvSpPr>
            <p:spPr>
              <a:xfrm>
                <a:off x="3635" y="3516"/>
                <a:ext cx="300" cy="300"/>
              </a:xfrm>
              <a:prstGeom prst="ellipse">
                <a:avLst/>
              </a:prstGeom>
              <a:solidFill>
                <a:srgbClr val="4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88" name="Google Shape;388;p13"/>
              <p:cNvSpPr/>
              <p:nvPr/>
            </p:nvSpPr>
            <p:spPr>
              <a:xfrm>
                <a:off x="3642" y="3522"/>
                <a:ext cx="300" cy="300"/>
              </a:xfrm>
              <a:prstGeom prst="ellipse">
                <a:avLst/>
              </a:prstGeom>
              <a:solidFill>
                <a:srgbClr val="6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89" name="Google Shape;389;p13"/>
              <p:cNvSpPr/>
              <p:nvPr/>
            </p:nvSpPr>
            <p:spPr>
              <a:xfrm>
                <a:off x="3649" y="3529"/>
                <a:ext cx="300" cy="300"/>
              </a:xfrm>
              <a:prstGeom prst="ellipse">
                <a:avLst/>
              </a:prstGeom>
              <a:solidFill>
                <a:srgbClr val="8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90" name="Google Shape;390;p13"/>
              <p:cNvSpPr/>
              <p:nvPr/>
            </p:nvSpPr>
            <p:spPr>
              <a:xfrm>
                <a:off x="3658" y="3535"/>
                <a:ext cx="300" cy="300"/>
              </a:xfrm>
              <a:prstGeom prst="ellipse">
                <a:avLst/>
              </a:prstGeom>
              <a:solidFill>
                <a:srgbClr val="A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91" name="Google Shape;391;p13"/>
              <p:cNvSpPr/>
              <p:nvPr/>
            </p:nvSpPr>
            <p:spPr>
              <a:xfrm>
                <a:off x="3665" y="3543"/>
                <a:ext cx="300" cy="300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92" name="Google Shape;392;p13"/>
              <p:cNvSpPr/>
              <p:nvPr/>
            </p:nvSpPr>
            <p:spPr>
              <a:xfrm>
                <a:off x="3672" y="3551"/>
                <a:ext cx="0" cy="300"/>
              </a:xfrm>
              <a:prstGeom prst="ellipse">
                <a:avLst/>
              </a:prstGeom>
              <a:solidFill>
                <a:srgbClr val="E0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93" name="Google Shape;393;p13"/>
              <p:cNvSpPr/>
              <p:nvPr/>
            </p:nvSpPr>
            <p:spPr>
              <a:xfrm>
                <a:off x="3680" y="3558"/>
                <a:ext cx="0" cy="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94" name="Google Shape;394;p13"/>
              <p:cNvSpPr/>
              <p:nvPr/>
            </p:nvSpPr>
            <p:spPr>
              <a:xfrm>
                <a:off x="3686" y="3559"/>
                <a:ext cx="0" cy="0"/>
              </a:xfrm>
              <a:prstGeom prst="ellipse">
                <a:avLst/>
              </a:prstGeom>
              <a:solidFill>
                <a:srgbClr val="FF40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95" name="Google Shape;395;p13"/>
              <p:cNvSpPr/>
              <p:nvPr/>
            </p:nvSpPr>
            <p:spPr>
              <a:xfrm>
                <a:off x="3690" y="3565"/>
                <a:ext cx="0" cy="0"/>
              </a:xfrm>
              <a:prstGeom prst="ellipse">
                <a:avLst/>
              </a:prstGeom>
              <a:solidFill>
                <a:srgbClr val="FF80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396" name="Google Shape;396;p13"/>
              <p:cNvSpPr/>
              <p:nvPr/>
            </p:nvSpPr>
            <p:spPr>
              <a:xfrm>
                <a:off x="3694" y="3570"/>
                <a:ext cx="0" cy="0"/>
              </a:xfrm>
              <a:prstGeom prst="ellipse">
                <a:avLst/>
              </a:prstGeom>
              <a:solidFill>
                <a:srgbClr val="FFC0C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cxnSp>
          <p:nvCxnSpPr>
            <p:cNvPr id="397" name="Google Shape;397;p13"/>
            <p:cNvCxnSpPr/>
            <p:nvPr/>
          </p:nvCxnSpPr>
          <p:spPr>
            <a:xfrm flipH="1">
              <a:off x="2280" y="2064"/>
              <a:ext cx="600" cy="12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grpSp>
          <p:nvGrpSpPr>
            <p:cNvPr id="398" name="Google Shape;398;p13"/>
            <p:cNvGrpSpPr/>
            <p:nvPr/>
          </p:nvGrpSpPr>
          <p:grpSpPr>
            <a:xfrm>
              <a:off x="672" y="2640"/>
              <a:ext cx="299" cy="338"/>
              <a:chOff x="368" y="1930"/>
              <a:chExt cx="336" cy="338"/>
            </a:xfrm>
          </p:grpSpPr>
          <p:sp>
            <p:nvSpPr>
              <p:cNvPr id="399" name="Google Shape;399;p13"/>
              <p:cNvSpPr/>
              <p:nvPr/>
            </p:nvSpPr>
            <p:spPr>
              <a:xfrm>
                <a:off x="368" y="1930"/>
                <a:ext cx="300" cy="300"/>
              </a:xfrm>
              <a:prstGeom prst="ellipse">
                <a:avLst/>
              </a:prstGeom>
              <a:solidFill>
                <a:srgbClr val="202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00" name="Google Shape;400;p13"/>
              <p:cNvSpPr/>
              <p:nvPr/>
            </p:nvSpPr>
            <p:spPr>
              <a:xfrm>
                <a:off x="374" y="1932"/>
                <a:ext cx="300" cy="300"/>
              </a:xfrm>
              <a:prstGeom prst="ellipse">
                <a:avLst/>
              </a:prstGeom>
              <a:solidFill>
                <a:srgbClr val="404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01" name="Google Shape;401;p13"/>
              <p:cNvSpPr/>
              <p:nvPr/>
            </p:nvSpPr>
            <p:spPr>
              <a:xfrm>
                <a:off x="381" y="1938"/>
                <a:ext cx="300" cy="300"/>
              </a:xfrm>
              <a:prstGeom prst="ellipse">
                <a:avLst/>
              </a:prstGeom>
              <a:solidFill>
                <a:srgbClr val="606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02" name="Google Shape;402;p13"/>
              <p:cNvSpPr/>
              <p:nvPr/>
            </p:nvSpPr>
            <p:spPr>
              <a:xfrm>
                <a:off x="388" y="1946"/>
                <a:ext cx="300" cy="300"/>
              </a:xfrm>
              <a:prstGeom prst="ellipse">
                <a:avLst/>
              </a:prstGeom>
              <a:solidFill>
                <a:srgbClr val="808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03" name="Google Shape;403;p13"/>
              <p:cNvSpPr/>
              <p:nvPr/>
            </p:nvSpPr>
            <p:spPr>
              <a:xfrm>
                <a:off x="397" y="1952"/>
                <a:ext cx="300" cy="300"/>
              </a:xfrm>
              <a:prstGeom prst="ellipse">
                <a:avLst/>
              </a:prstGeom>
              <a:solidFill>
                <a:srgbClr val="A0A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04" name="Google Shape;404;p13"/>
              <p:cNvSpPr/>
              <p:nvPr/>
            </p:nvSpPr>
            <p:spPr>
              <a:xfrm>
                <a:off x="404" y="1959"/>
                <a:ext cx="300" cy="300"/>
              </a:xfrm>
              <a:prstGeom prst="ellipse">
                <a:avLst/>
              </a:prstGeom>
              <a:solidFill>
                <a:srgbClr val="C0C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05" name="Google Shape;405;p13"/>
              <p:cNvSpPr/>
              <p:nvPr/>
            </p:nvSpPr>
            <p:spPr>
              <a:xfrm>
                <a:off x="411" y="1968"/>
                <a:ext cx="0" cy="300"/>
              </a:xfrm>
              <a:prstGeom prst="ellipse">
                <a:avLst/>
              </a:prstGeom>
              <a:solidFill>
                <a:srgbClr val="E0E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06" name="Google Shape;406;p13"/>
              <p:cNvSpPr/>
              <p:nvPr/>
            </p:nvSpPr>
            <p:spPr>
              <a:xfrm>
                <a:off x="419" y="1974"/>
                <a:ext cx="0" cy="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07" name="Google Shape;407;p13"/>
              <p:cNvSpPr/>
              <p:nvPr/>
            </p:nvSpPr>
            <p:spPr>
              <a:xfrm>
                <a:off x="425" y="1975"/>
                <a:ext cx="0" cy="0"/>
              </a:xfrm>
              <a:prstGeom prst="ellipse">
                <a:avLst/>
              </a:prstGeom>
              <a:solidFill>
                <a:srgbClr val="FFFF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08" name="Google Shape;408;p13"/>
              <p:cNvSpPr/>
              <p:nvPr/>
            </p:nvSpPr>
            <p:spPr>
              <a:xfrm>
                <a:off x="429" y="1981"/>
                <a:ext cx="0" cy="0"/>
              </a:xfrm>
              <a:prstGeom prst="ellipse">
                <a:avLst/>
              </a:prstGeom>
              <a:solidFill>
                <a:srgbClr val="FFFF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09" name="Google Shape;409;p13"/>
              <p:cNvSpPr/>
              <p:nvPr/>
            </p:nvSpPr>
            <p:spPr>
              <a:xfrm>
                <a:off x="433" y="1986"/>
                <a:ext cx="0" cy="0"/>
              </a:xfrm>
              <a:prstGeom prst="ellipse">
                <a:avLst/>
              </a:prstGeom>
              <a:solidFill>
                <a:srgbClr val="FFFFC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410" name="Google Shape;410;p13"/>
            <p:cNvGrpSpPr/>
            <p:nvPr/>
          </p:nvGrpSpPr>
          <p:grpSpPr>
            <a:xfrm>
              <a:off x="2832" y="384"/>
              <a:ext cx="314" cy="600"/>
              <a:chOff x="4013" y="2015"/>
              <a:chExt cx="353" cy="600"/>
            </a:xfrm>
          </p:grpSpPr>
          <p:sp>
            <p:nvSpPr>
              <p:cNvPr id="411" name="Google Shape;411;p13"/>
              <p:cNvSpPr/>
              <p:nvPr/>
            </p:nvSpPr>
            <p:spPr>
              <a:xfrm>
                <a:off x="4013" y="2015"/>
                <a:ext cx="300" cy="600"/>
              </a:xfrm>
              <a:prstGeom prst="ellipse">
                <a:avLst/>
              </a:prstGeom>
              <a:solidFill>
                <a:srgbClr val="20002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12" name="Google Shape;412;p13"/>
              <p:cNvSpPr/>
              <p:nvPr/>
            </p:nvSpPr>
            <p:spPr>
              <a:xfrm>
                <a:off x="4021" y="2019"/>
                <a:ext cx="300" cy="300"/>
              </a:xfrm>
              <a:prstGeom prst="ellipse">
                <a:avLst/>
              </a:prstGeom>
              <a:solidFill>
                <a:srgbClr val="4000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13" name="Google Shape;413;p13"/>
              <p:cNvSpPr/>
              <p:nvPr/>
            </p:nvSpPr>
            <p:spPr>
              <a:xfrm>
                <a:off x="4029" y="2026"/>
                <a:ext cx="300" cy="300"/>
              </a:xfrm>
              <a:prstGeom prst="ellipse">
                <a:avLst/>
              </a:prstGeom>
              <a:solidFill>
                <a:srgbClr val="60006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14" name="Google Shape;414;p13"/>
              <p:cNvSpPr/>
              <p:nvPr/>
            </p:nvSpPr>
            <p:spPr>
              <a:xfrm>
                <a:off x="4038" y="2035"/>
                <a:ext cx="300" cy="300"/>
              </a:xfrm>
              <a:prstGeom prst="ellipse">
                <a:avLst/>
              </a:prstGeom>
              <a:solidFill>
                <a:srgbClr val="8000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15" name="Google Shape;415;p13"/>
              <p:cNvSpPr/>
              <p:nvPr/>
            </p:nvSpPr>
            <p:spPr>
              <a:xfrm>
                <a:off x="4049" y="2042"/>
                <a:ext cx="300" cy="300"/>
              </a:xfrm>
              <a:prstGeom prst="ellipse">
                <a:avLst/>
              </a:prstGeom>
              <a:solidFill>
                <a:srgbClr val="A000A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16" name="Google Shape;416;p13"/>
              <p:cNvSpPr/>
              <p:nvPr/>
            </p:nvSpPr>
            <p:spPr>
              <a:xfrm>
                <a:off x="4057" y="2052"/>
                <a:ext cx="300" cy="300"/>
              </a:xfrm>
              <a:prstGeom prst="ellipse">
                <a:avLst/>
              </a:prstGeom>
              <a:solidFill>
                <a:srgbClr val="C000C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17" name="Google Shape;417;p13"/>
              <p:cNvSpPr/>
              <p:nvPr/>
            </p:nvSpPr>
            <p:spPr>
              <a:xfrm>
                <a:off x="4066" y="2062"/>
                <a:ext cx="300" cy="300"/>
              </a:xfrm>
              <a:prstGeom prst="ellipse">
                <a:avLst/>
              </a:prstGeom>
              <a:solidFill>
                <a:srgbClr val="E000E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18" name="Google Shape;418;p13"/>
              <p:cNvSpPr/>
              <p:nvPr/>
            </p:nvSpPr>
            <p:spPr>
              <a:xfrm>
                <a:off x="4076" y="2070"/>
                <a:ext cx="0" cy="0"/>
              </a:xfrm>
              <a:prstGeom prst="ellipse">
                <a:avLst/>
              </a:prstGeom>
              <a:solidFill>
                <a:srgbClr val="FF00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19" name="Google Shape;419;p13"/>
              <p:cNvSpPr/>
              <p:nvPr/>
            </p:nvSpPr>
            <p:spPr>
              <a:xfrm>
                <a:off x="4083" y="2072"/>
                <a:ext cx="0" cy="0"/>
              </a:xfrm>
              <a:prstGeom prst="ellipse">
                <a:avLst/>
              </a:prstGeom>
              <a:solidFill>
                <a:srgbClr val="FF40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20" name="Google Shape;420;p13"/>
              <p:cNvSpPr/>
              <p:nvPr/>
            </p:nvSpPr>
            <p:spPr>
              <a:xfrm>
                <a:off x="4088" y="2079"/>
                <a:ext cx="0" cy="0"/>
              </a:xfrm>
              <a:prstGeom prst="ellipse">
                <a:avLst/>
              </a:prstGeom>
              <a:solidFill>
                <a:srgbClr val="FF80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21" name="Google Shape;421;p13"/>
              <p:cNvSpPr/>
              <p:nvPr/>
            </p:nvSpPr>
            <p:spPr>
              <a:xfrm>
                <a:off x="4092" y="2084"/>
                <a:ext cx="0" cy="0"/>
              </a:xfrm>
              <a:prstGeom prst="ellipse">
                <a:avLst/>
              </a:prstGeom>
              <a:solidFill>
                <a:srgbClr val="FFC0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422" name="Google Shape;422;p13"/>
            <p:cNvGrpSpPr/>
            <p:nvPr/>
          </p:nvGrpSpPr>
          <p:grpSpPr>
            <a:xfrm>
              <a:off x="3168" y="480"/>
              <a:ext cx="1066" cy="586"/>
              <a:chOff x="931" y="948"/>
              <a:chExt cx="1200" cy="586"/>
            </a:xfrm>
          </p:grpSpPr>
          <p:grpSp>
            <p:nvGrpSpPr>
              <p:cNvPr id="423" name="Google Shape;423;p13"/>
              <p:cNvGrpSpPr/>
              <p:nvPr/>
            </p:nvGrpSpPr>
            <p:grpSpPr>
              <a:xfrm>
                <a:off x="1379" y="948"/>
                <a:ext cx="335" cy="337"/>
                <a:chOff x="1379" y="948"/>
                <a:chExt cx="335" cy="337"/>
              </a:xfrm>
            </p:grpSpPr>
            <p:sp>
              <p:nvSpPr>
                <p:cNvPr id="424" name="Google Shape;424;p13"/>
                <p:cNvSpPr/>
                <p:nvPr/>
              </p:nvSpPr>
              <p:spPr>
                <a:xfrm>
                  <a:off x="1379" y="948"/>
                  <a:ext cx="300" cy="300"/>
                </a:xfrm>
                <a:prstGeom prst="ellipse">
                  <a:avLst/>
                </a:prstGeom>
                <a:solidFill>
                  <a:srgbClr val="00002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25" name="Google Shape;425;p13"/>
                <p:cNvSpPr/>
                <p:nvPr/>
              </p:nvSpPr>
              <p:spPr>
                <a:xfrm>
                  <a:off x="1384" y="949"/>
                  <a:ext cx="300" cy="300"/>
                </a:xfrm>
                <a:prstGeom prst="ellipse">
                  <a:avLst/>
                </a:prstGeom>
                <a:solidFill>
                  <a:srgbClr val="00004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26" name="Google Shape;426;p13"/>
                <p:cNvSpPr/>
                <p:nvPr/>
              </p:nvSpPr>
              <p:spPr>
                <a:xfrm>
                  <a:off x="1391" y="956"/>
                  <a:ext cx="300" cy="300"/>
                </a:xfrm>
                <a:prstGeom prst="ellipse">
                  <a:avLst/>
                </a:prstGeom>
                <a:solidFill>
                  <a:srgbClr val="00006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27" name="Google Shape;427;p13"/>
                <p:cNvSpPr/>
                <p:nvPr/>
              </p:nvSpPr>
              <p:spPr>
                <a:xfrm>
                  <a:off x="1398" y="963"/>
                  <a:ext cx="300" cy="300"/>
                </a:xfrm>
                <a:prstGeom prst="ellipse">
                  <a:avLst/>
                </a:prstGeom>
                <a:solidFill>
                  <a:srgbClr val="00008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28" name="Google Shape;428;p13"/>
                <p:cNvSpPr/>
                <p:nvPr/>
              </p:nvSpPr>
              <p:spPr>
                <a:xfrm>
                  <a:off x="1407" y="969"/>
                  <a:ext cx="300" cy="300"/>
                </a:xfrm>
                <a:prstGeom prst="ellipse">
                  <a:avLst/>
                </a:prstGeom>
                <a:solidFill>
                  <a:srgbClr val="0000A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29" name="Google Shape;429;p13"/>
                <p:cNvSpPr/>
                <p:nvPr/>
              </p:nvSpPr>
              <p:spPr>
                <a:xfrm>
                  <a:off x="1414" y="977"/>
                  <a:ext cx="300" cy="300"/>
                </a:xfrm>
                <a:prstGeom prst="ellipse">
                  <a:avLst/>
                </a:prstGeom>
                <a:solidFill>
                  <a:srgbClr val="0000C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30" name="Google Shape;430;p13"/>
                <p:cNvSpPr/>
                <p:nvPr/>
              </p:nvSpPr>
              <p:spPr>
                <a:xfrm>
                  <a:off x="1421" y="985"/>
                  <a:ext cx="0" cy="300"/>
                </a:xfrm>
                <a:prstGeom prst="ellipse">
                  <a:avLst/>
                </a:prstGeom>
                <a:solidFill>
                  <a:srgbClr val="0000E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31" name="Google Shape;431;p13"/>
                <p:cNvSpPr/>
                <p:nvPr/>
              </p:nvSpPr>
              <p:spPr>
                <a:xfrm>
                  <a:off x="1429" y="991"/>
                  <a:ext cx="0" cy="0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32" name="Google Shape;432;p13"/>
                <p:cNvSpPr/>
                <p:nvPr/>
              </p:nvSpPr>
              <p:spPr>
                <a:xfrm>
                  <a:off x="1435" y="993"/>
                  <a:ext cx="0" cy="0"/>
                </a:xfrm>
                <a:prstGeom prst="ellipse">
                  <a:avLst/>
                </a:prstGeom>
                <a:solidFill>
                  <a:srgbClr val="404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33" name="Google Shape;433;p13"/>
                <p:cNvSpPr/>
                <p:nvPr/>
              </p:nvSpPr>
              <p:spPr>
                <a:xfrm>
                  <a:off x="1439" y="999"/>
                  <a:ext cx="0" cy="0"/>
                </a:xfrm>
                <a:prstGeom prst="ellipse">
                  <a:avLst/>
                </a:prstGeom>
                <a:solidFill>
                  <a:srgbClr val="808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34" name="Google Shape;434;p13"/>
                <p:cNvSpPr/>
                <p:nvPr/>
              </p:nvSpPr>
              <p:spPr>
                <a:xfrm>
                  <a:off x="1443" y="1004"/>
                  <a:ext cx="0" cy="0"/>
                </a:xfrm>
                <a:prstGeom prst="ellipse">
                  <a:avLst/>
                </a:prstGeom>
                <a:solidFill>
                  <a:srgbClr val="C0C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sp>
            <p:nvSpPr>
              <p:cNvPr id="435" name="Google Shape;435;p13"/>
              <p:cNvSpPr txBox="1"/>
              <p:nvPr/>
            </p:nvSpPr>
            <p:spPr>
              <a:xfrm>
                <a:off x="931" y="1234"/>
                <a:ext cx="120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4450" lIns="90475" spcFirstLastPara="1" rIns="90475" wrap="square" tIns="4445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2C222"/>
                  </a:buClr>
                  <a:buSzPts val="2000"/>
                  <a:buFont typeface="Arial"/>
                  <a:buNone/>
                </a:pPr>
                <a:r>
                  <a:rPr b="0" i="0" lang="en-US" sz="2000" u="none">
                    <a:solidFill>
                      <a:srgbClr val="72C222"/>
                    </a:solidFill>
                    <a:latin typeface="Arial"/>
                    <a:ea typeface="Arial"/>
                    <a:cs typeface="Arial"/>
                    <a:sym typeface="Arial"/>
                  </a:rPr>
                  <a:t>Churches</a:t>
                </a:r>
                <a:endParaRPr/>
              </a:p>
            </p:txBody>
          </p:sp>
        </p:grpSp>
        <p:grpSp>
          <p:nvGrpSpPr>
            <p:cNvPr id="436" name="Google Shape;436;p13"/>
            <p:cNvGrpSpPr/>
            <p:nvPr/>
          </p:nvGrpSpPr>
          <p:grpSpPr>
            <a:xfrm>
              <a:off x="1440" y="2160"/>
              <a:ext cx="1167" cy="634"/>
              <a:chOff x="931" y="948"/>
              <a:chExt cx="1200" cy="588"/>
            </a:xfrm>
          </p:grpSpPr>
          <p:grpSp>
            <p:nvGrpSpPr>
              <p:cNvPr id="437" name="Google Shape;437;p13"/>
              <p:cNvGrpSpPr/>
              <p:nvPr/>
            </p:nvGrpSpPr>
            <p:grpSpPr>
              <a:xfrm>
                <a:off x="1379" y="948"/>
                <a:ext cx="335" cy="337"/>
                <a:chOff x="1379" y="948"/>
                <a:chExt cx="335" cy="337"/>
              </a:xfrm>
            </p:grpSpPr>
            <p:sp>
              <p:nvSpPr>
                <p:cNvPr id="438" name="Google Shape;438;p13"/>
                <p:cNvSpPr/>
                <p:nvPr/>
              </p:nvSpPr>
              <p:spPr>
                <a:xfrm>
                  <a:off x="1379" y="948"/>
                  <a:ext cx="300" cy="300"/>
                </a:xfrm>
                <a:prstGeom prst="ellipse">
                  <a:avLst/>
                </a:prstGeom>
                <a:solidFill>
                  <a:srgbClr val="00002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39" name="Google Shape;439;p13"/>
                <p:cNvSpPr/>
                <p:nvPr/>
              </p:nvSpPr>
              <p:spPr>
                <a:xfrm>
                  <a:off x="1384" y="949"/>
                  <a:ext cx="300" cy="300"/>
                </a:xfrm>
                <a:prstGeom prst="ellipse">
                  <a:avLst/>
                </a:prstGeom>
                <a:solidFill>
                  <a:srgbClr val="00004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40" name="Google Shape;440;p13"/>
                <p:cNvSpPr/>
                <p:nvPr/>
              </p:nvSpPr>
              <p:spPr>
                <a:xfrm>
                  <a:off x="1391" y="956"/>
                  <a:ext cx="300" cy="300"/>
                </a:xfrm>
                <a:prstGeom prst="ellipse">
                  <a:avLst/>
                </a:prstGeom>
                <a:solidFill>
                  <a:srgbClr val="00006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41" name="Google Shape;441;p13"/>
                <p:cNvSpPr/>
                <p:nvPr/>
              </p:nvSpPr>
              <p:spPr>
                <a:xfrm>
                  <a:off x="1398" y="963"/>
                  <a:ext cx="300" cy="300"/>
                </a:xfrm>
                <a:prstGeom prst="ellipse">
                  <a:avLst/>
                </a:prstGeom>
                <a:solidFill>
                  <a:srgbClr val="00008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42" name="Google Shape;442;p13"/>
                <p:cNvSpPr/>
                <p:nvPr/>
              </p:nvSpPr>
              <p:spPr>
                <a:xfrm>
                  <a:off x="1407" y="969"/>
                  <a:ext cx="300" cy="300"/>
                </a:xfrm>
                <a:prstGeom prst="ellipse">
                  <a:avLst/>
                </a:prstGeom>
                <a:solidFill>
                  <a:srgbClr val="0000A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43" name="Google Shape;443;p13"/>
                <p:cNvSpPr/>
                <p:nvPr/>
              </p:nvSpPr>
              <p:spPr>
                <a:xfrm>
                  <a:off x="1414" y="977"/>
                  <a:ext cx="300" cy="300"/>
                </a:xfrm>
                <a:prstGeom prst="ellipse">
                  <a:avLst/>
                </a:prstGeom>
                <a:solidFill>
                  <a:srgbClr val="0000C4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44" name="Google Shape;444;p13"/>
                <p:cNvSpPr/>
                <p:nvPr/>
              </p:nvSpPr>
              <p:spPr>
                <a:xfrm>
                  <a:off x="1421" y="985"/>
                  <a:ext cx="0" cy="300"/>
                </a:xfrm>
                <a:prstGeom prst="ellipse">
                  <a:avLst/>
                </a:prstGeom>
                <a:solidFill>
                  <a:srgbClr val="0000E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45" name="Google Shape;445;p13"/>
                <p:cNvSpPr/>
                <p:nvPr/>
              </p:nvSpPr>
              <p:spPr>
                <a:xfrm>
                  <a:off x="1429" y="991"/>
                  <a:ext cx="0" cy="0"/>
                </a:xfrm>
                <a:prstGeom prst="ellipse">
                  <a:avLst/>
                </a:prstGeom>
                <a:solidFill>
                  <a:srgbClr val="000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46" name="Google Shape;446;p13"/>
                <p:cNvSpPr/>
                <p:nvPr/>
              </p:nvSpPr>
              <p:spPr>
                <a:xfrm>
                  <a:off x="1435" y="993"/>
                  <a:ext cx="0" cy="0"/>
                </a:xfrm>
                <a:prstGeom prst="ellipse">
                  <a:avLst/>
                </a:prstGeom>
                <a:solidFill>
                  <a:srgbClr val="404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47" name="Google Shape;447;p13"/>
                <p:cNvSpPr/>
                <p:nvPr/>
              </p:nvSpPr>
              <p:spPr>
                <a:xfrm>
                  <a:off x="1439" y="999"/>
                  <a:ext cx="0" cy="0"/>
                </a:xfrm>
                <a:prstGeom prst="ellipse">
                  <a:avLst/>
                </a:prstGeom>
                <a:solidFill>
                  <a:srgbClr val="808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448" name="Google Shape;448;p13"/>
                <p:cNvSpPr/>
                <p:nvPr/>
              </p:nvSpPr>
              <p:spPr>
                <a:xfrm>
                  <a:off x="1443" y="1004"/>
                  <a:ext cx="0" cy="0"/>
                </a:xfrm>
                <a:prstGeom prst="ellipse">
                  <a:avLst/>
                </a:prstGeom>
                <a:solidFill>
                  <a:srgbClr val="C0C0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b="0" i="0" sz="2400" u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sp>
            <p:nvSpPr>
              <p:cNvPr id="449" name="Google Shape;449;p13"/>
              <p:cNvSpPr txBox="1"/>
              <p:nvPr/>
            </p:nvSpPr>
            <p:spPr>
              <a:xfrm>
                <a:off x="931" y="1236"/>
                <a:ext cx="1200" cy="3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4450" lIns="90475" spcFirstLastPara="1" rIns="90475" wrap="square" tIns="44450">
                <a:sp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72C222"/>
                  </a:buClr>
                  <a:buSzPts val="2000"/>
                  <a:buFont typeface="Arial"/>
                  <a:buNone/>
                </a:pPr>
                <a:r>
                  <a:rPr b="0" i="0" lang="en-US" sz="2000" u="none">
                    <a:solidFill>
                      <a:srgbClr val="72C222"/>
                    </a:solidFill>
                    <a:latin typeface="Arial"/>
                    <a:ea typeface="Arial"/>
                    <a:cs typeface="Arial"/>
                    <a:sym typeface="Arial"/>
                  </a:rPr>
                  <a:t>Philanthropist</a:t>
                </a:r>
                <a:endParaRPr/>
              </a:p>
            </p:txBody>
          </p:sp>
        </p:grpSp>
        <p:cxnSp>
          <p:nvCxnSpPr>
            <p:cNvPr id="450" name="Google Shape;450;p13"/>
            <p:cNvCxnSpPr/>
            <p:nvPr/>
          </p:nvCxnSpPr>
          <p:spPr>
            <a:xfrm>
              <a:off x="1488" y="2112"/>
              <a:ext cx="300" cy="6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grpSp>
          <p:nvGrpSpPr>
            <p:cNvPr id="451" name="Google Shape;451;p13"/>
            <p:cNvGrpSpPr/>
            <p:nvPr/>
          </p:nvGrpSpPr>
          <p:grpSpPr>
            <a:xfrm>
              <a:off x="5280" y="1152"/>
              <a:ext cx="289" cy="326"/>
              <a:chOff x="1325" y="3196"/>
              <a:chExt cx="325" cy="326"/>
            </a:xfrm>
          </p:grpSpPr>
          <p:sp>
            <p:nvSpPr>
              <p:cNvPr id="452" name="Google Shape;452;p13"/>
              <p:cNvSpPr/>
              <p:nvPr/>
            </p:nvSpPr>
            <p:spPr>
              <a:xfrm>
                <a:off x="1325" y="3196"/>
                <a:ext cx="300" cy="300"/>
              </a:xfrm>
              <a:prstGeom prst="ellipse">
                <a:avLst/>
              </a:prstGeom>
              <a:solidFill>
                <a:srgbClr val="202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53" name="Google Shape;453;p13"/>
              <p:cNvSpPr/>
              <p:nvPr/>
            </p:nvSpPr>
            <p:spPr>
              <a:xfrm>
                <a:off x="1330" y="3197"/>
                <a:ext cx="300" cy="300"/>
              </a:xfrm>
              <a:prstGeom prst="ellipse">
                <a:avLst/>
              </a:prstGeom>
              <a:solidFill>
                <a:srgbClr val="404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54" name="Google Shape;454;p13"/>
              <p:cNvSpPr/>
              <p:nvPr/>
            </p:nvSpPr>
            <p:spPr>
              <a:xfrm>
                <a:off x="1336" y="3203"/>
                <a:ext cx="300" cy="300"/>
              </a:xfrm>
              <a:prstGeom prst="ellipse">
                <a:avLst/>
              </a:prstGeom>
              <a:solidFill>
                <a:srgbClr val="606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55" name="Google Shape;455;p13"/>
              <p:cNvSpPr/>
              <p:nvPr/>
            </p:nvSpPr>
            <p:spPr>
              <a:xfrm>
                <a:off x="1342" y="3209"/>
                <a:ext cx="300" cy="300"/>
              </a:xfrm>
              <a:prstGeom prst="ellipse">
                <a:avLst/>
              </a:prstGeom>
              <a:solidFill>
                <a:srgbClr val="808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56" name="Google Shape;456;p13"/>
              <p:cNvSpPr/>
              <p:nvPr/>
            </p:nvSpPr>
            <p:spPr>
              <a:xfrm>
                <a:off x="1350" y="3216"/>
                <a:ext cx="300" cy="300"/>
              </a:xfrm>
              <a:prstGeom prst="ellipse">
                <a:avLst/>
              </a:prstGeom>
              <a:solidFill>
                <a:srgbClr val="A0A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57" name="Google Shape;457;p13"/>
              <p:cNvSpPr/>
              <p:nvPr/>
            </p:nvSpPr>
            <p:spPr>
              <a:xfrm>
                <a:off x="1357" y="3222"/>
                <a:ext cx="0" cy="300"/>
              </a:xfrm>
              <a:prstGeom prst="ellipse">
                <a:avLst/>
              </a:prstGeom>
              <a:solidFill>
                <a:srgbClr val="C0C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58" name="Google Shape;458;p13"/>
              <p:cNvSpPr/>
              <p:nvPr/>
            </p:nvSpPr>
            <p:spPr>
              <a:xfrm>
                <a:off x="1363" y="3229"/>
                <a:ext cx="0" cy="0"/>
              </a:xfrm>
              <a:prstGeom prst="ellipse">
                <a:avLst/>
              </a:prstGeom>
              <a:solidFill>
                <a:srgbClr val="E0E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59" name="Google Shape;459;p13"/>
              <p:cNvSpPr/>
              <p:nvPr/>
            </p:nvSpPr>
            <p:spPr>
              <a:xfrm>
                <a:off x="1370" y="3235"/>
                <a:ext cx="0" cy="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60" name="Google Shape;460;p13"/>
              <p:cNvSpPr/>
              <p:nvPr/>
            </p:nvSpPr>
            <p:spPr>
              <a:xfrm>
                <a:off x="1375" y="3237"/>
                <a:ext cx="0" cy="0"/>
              </a:xfrm>
              <a:prstGeom prst="ellipse">
                <a:avLst/>
              </a:prstGeom>
              <a:solidFill>
                <a:srgbClr val="FFFF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61" name="Google Shape;461;p13"/>
              <p:cNvSpPr/>
              <p:nvPr/>
            </p:nvSpPr>
            <p:spPr>
              <a:xfrm>
                <a:off x="1379" y="3241"/>
                <a:ext cx="0" cy="0"/>
              </a:xfrm>
              <a:prstGeom prst="ellipse">
                <a:avLst/>
              </a:prstGeom>
              <a:solidFill>
                <a:srgbClr val="FFFF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62" name="Google Shape;462;p13"/>
              <p:cNvSpPr/>
              <p:nvPr/>
            </p:nvSpPr>
            <p:spPr>
              <a:xfrm>
                <a:off x="1383" y="3246"/>
                <a:ext cx="0" cy="0"/>
              </a:xfrm>
              <a:prstGeom prst="ellipse">
                <a:avLst/>
              </a:prstGeom>
              <a:solidFill>
                <a:srgbClr val="FFFFC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cxnSp>
          <p:nvCxnSpPr>
            <p:cNvPr id="463" name="Google Shape;463;p13"/>
            <p:cNvCxnSpPr/>
            <p:nvPr/>
          </p:nvCxnSpPr>
          <p:spPr>
            <a:xfrm flipH="1" rot="10800000">
              <a:off x="4368" y="816"/>
              <a:ext cx="600" cy="12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64" name="Google Shape;464;p13"/>
            <p:cNvCxnSpPr/>
            <p:nvPr/>
          </p:nvCxnSpPr>
          <p:spPr>
            <a:xfrm flipH="1" rot="10800000">
              <a:off x="576" y="1464"/>
              <a:ext cx="300" cy="6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65" name="Google Shape;465;p13"/>
            <p:cNvCxnSpPr/>
            <p:nvPr/>
          </p:nvCxnSpPr>
          <p:spPr>
            <a:xfrm flipH="1" rot="10800000">
              <a:off x="1488" y="624"/>
              <a:ext cx="1200" cy="12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466" name="Google Shape;466;p13"/>
            <p:cNvSpPr txBox="1"/>
            <p:nvPr/>
          </p:nvSpPr>
          <p:spPr>
            <a:xfrm>
              <a:off x="3120" y="2064"/>
              <a:ext cx="12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450" lIns="90475" spcFirstLastPara="1" rIns="90475" wrap="square" tIns="4445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2C222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rgbClr val="72C222"/>
                  </a:solidFill>
                  <a:latin typeface="Arial"/>
                  <a:ea typeface="Arial"/>
                  <a:cs typeface="Arial"/>
                  <a:sym typeface="Arial"/>
                </a:rPr>
                <a:t>Elected Officials</a:t>
              </a:r>
              <a:endParaRPr/>
            </a:p>
          </p:txBody>
        </p:sp>
        <p:cxnSp>
          <p:nvCxnSpPr>
            <p:cNvPr id="467" name="Google Shape;467;p13"/>
            <p:cNvCxnSpPr/>
            <p:nvPr/>
          </p:nvCxnSpPr>
          <p:spPr>
            <a:xfrm>
              <a:off x="3168" y="3072"/>
              <a:ext cx="120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68" name="Google Shape;468;p13"/>
            <p:cNvCxnSpPr/>
            <p:nvPr/>
          </p:nvCxnSpPr>
          <p:spPr>
            <a:xfrm>
              <a:off x="2112" y="2592"/>
              <a:ext cx="300" cy="9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69" name="Google Shape;469;p13"/>
            <p:cNvCxnSpPr/>
            <p:nvPr/>
          </p:nvCxnSpPr>
          <p:spPr>
            <a:xfrm>
              <a:off x="3024" y="2112"/>
              <a:ext cx="0" cy="9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70" name="Google Shape;470;p13"/>
            <p:cNvCxnSpPr/>
            <p:nvPr/>
          </p:nvCxnSpPr>
          <p:spPr>
            <a:xfrm rot="10800000">
              <a:off x="2100" y="2208"/>
              <a:ext cx="300" cy="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471" name="Google Shape;471;p13"/>
            <p:cNvSpPr txBox="1"/>
            <p:nvPr/>
          </p:nvSpPr>
          <p:spPr>
            <a:xfrm>
              <a:off x="2544" y="3216"/>
              <a:ext cx="12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450" lIns="90475" spcFirstLastPara="1" rIns="90475" wrap="square" tIns="4445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2C222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rgbClr val="72C222"/>
                  </a:solidFill>
                  <a:latin typeface="Arial"/>
                  <a:ea typeface="Arial"/>
                  <a:cs typeface="Arial"/>
                  <a:sym typeface="Arial"/>
                </a:rPr>
                <a:t>Tribal Health</a:t>
              </a:r>
              <a:endParaRPr/>
            </a:p>
          </p:txBody>
        </p:sp>
        <p:sp>
          <p:nvSpPr>
            <p:cNvPr id="472" name="Google Shape;472;p13"/>
            <p:cNvSpPr txBox="1"/>
            <p:nvPr/>
          </p:nvSpPr>
          <p:spPr>
            <a:xfrm>
              <a:off x="1920" y="1776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450" lIns="90475" spcFirstLastPara="1" rIns="90475" wrap="square" tIns="4445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2C222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rgbClr val="72C222"/>
                  </a:solidFill>
                  <a:latin typeface="Arial"/>
                  <a:ea typeface="Arial"/>
                  <a:cs typeface="Arial"/>
                  <a:sym typeface="Arial"/>
                </a:rPr>
                <a:t>Schools</a:t>
              </a:r>
              <a:endParaRPr/>
            </a:p>
          </p:txBody>
        </p:sp>
        <p:cxnSp>
          <p:nvCxnSpPr>
            <p:cNvPr id="473" name="Google Shape;473;p13"/>
            <p:cNvCxnSpPr/>
            <p:nvPr/>
          </p:nvCxnSpPr>
          <p:spPr>
            <a:xfrm flipH="1" rot="10800000">
              <a:off x="2448" y="768"/>
              <a:ext cx="1200" cy="12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74" name="Google Shape;474;p13"/>
            <p:cNvCxnSpPr/>
            <p:nvPr/>
          </p:nvCxnSpPr>
          <p:spPr>
            <a:xfrm flipH="1" rot="10800000">
              <a:off x="288" y="2016"/>
              <a:ext cx="900" cy="12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75" name="Google Shape;475;p13"/>
            <p:cNvCxnSpPr/>
            <p:nvPr/>
          </p:nvCxnSpPr>
          <p:spPr>
            <a:xfrm flipH="1" rot="10800000">
              <a:off x="336" y="2964"/>
              <a:ext cx="30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grpSp>
          <p:nvGrpSpPr>
            <p:cNvPr id="476" name="Google Shape;476;p13"/>
            <p:cNvGrpSpPr/>
            <p:nvPr/>
          </p:nvGrpSpPr>
          <p:grpSpPr>
            <a:xfrm>
              <a:off x="1008" y="432"/>
              <a:ext cx="299" cy="338"/>
              <a:chOff x="368" y="1930"/>
              <a:chExt cx="336" cy="338"/>
            </a:xfrm>
          </p:grpSpPr>
          <p:sp>
            <p:nvSpPr>
              <p:cNvPr id="477" name="Google Shape;477;p13"/>
              <p:cNvSpPr/>
              <p:nvPr/>
            </p:nvSpPr>
            <p:spPr>
              <a:xfrm>
                <a:off x="368" y="1930"/>
                <a:ext cx="300" cy="300"/>
              </a:xfrm>
              <a:prstGeom prst="ellipse">
                <a:avLst/>
              </a:prstGeom>
              <a:solidFill>
                <a:srgbClr val="202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78" name="Google Shape;478;p13"/>
              <p:cNvSpPr/>
              <p:nvPr/>
            </p:nvSpPr>
            <p:spPr>
              <a:xfrm>
                <a:off x="374" y="1932"/>
                <a:ext cx="300" cy="300"/>
              </a:xfrm>
              <a:prstGeom prst="ellipse">
                <a:avLst/>
              </a:prstGeom>
              <a:solidFill>
                <a:srgbClr val="404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79" name="Google Shape;479;p13"/>
              <p:cNvSpPr/>
              <p:nvPr/>
            </p:nvSpPr>
            <p:spPr>
              <a:xfrm>
                <a:off x="381" y="1938"/>
                <a:ext cx="300" cy="300"/>
              </a:xfrm>
              <a:prstGeom prst="ellipse">
                <a:avLst/>
              </a:prstGeom>
              <a:solidFill>
                <a:srgbClr val="606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80" name="Google Shape;480;p13"/>
              <p:cNvSpPr/>
              <p:nvPr/>
            </p:nvSpPr>
            <p:spPr>
              <a:xfrm>
                <a:off x="388" y="1946"/>
                <a:ext cx="300" cy="300"/>
              </a:xfrm>
              <a:prstGeom prst="ellipse">
                <a:avLst/>
              </a:prstGeom>
              <a:solidFill>
                <a:srgbClr val="808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81" name="Google Shape;481;p13"/>
              <p:cNvSpPr/>
              <p:nvPr/>
            </p:nvSpPr>
            <p:spPr>
              <a:xfrm>
                <a:off x="397" y="1952"/>
                <a:ext cx="300" cy="300"/>
              </a:xfrm>
              <a:prstGeom prst="ellipse">
                <a:avLst/>
              </a:prstGeom>
              <a:solidFill>
                <a:srgbClr val="A0A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82" name="Google Shape;482;p13"/>
              <p:cNvSpPr/>
              <p:nvPr/>
            </p:nvSpPr>
            <p:spPr>
              <a:xfrm>
                <a:off x="404" y="1959"/>
                <a:ext cx="300" cy="300"/>
              </a:xfrm>
              <a:prstGeom prst="ellipse">
                <a:avLst/>
              </a:prstGeom>
              <a:solidFill>
                <a:srgbClr val="C0C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83" name="Google Shape;483;p13"/>
              <p:cNvSpPr/>
              <p:nvPr/>
            </p:nvSpPr>
            <p:spPr>
              <a:xfrm>
                <a:off x="411" y="1968"/>
                <a:ext cx="0" cy="300"/>
              </a:xfrm>
              <a:prstGeom prst="ellipse">
                <a:avLst/>
              </a:prstGeom>
              <a:solidFill>
                <a:srgbClr val="E0E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84" name="Google Shape;484;p13"/>
              <p:cNvSpPr/>
              <p:nvPr/>
            </p:nvSpPr>
            <p:spPr>
              <a:xfrm>
                <a:off x="419" y="1974"/>
                <a:ext cx="0" cy="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85" name="Google Shape;485;p13"/>
              <p:cNvSpPr/>
              <p:nvPr/>
            </p:nvSpPr>
            <p:spPr>
              <a:xfrm>
                <a:off x="425" y="1975"/>
                <a:ext cx="0" cy="0"/>
              </a:xfrm>
              <a:prstGeom prst="ellipse">
                <a:avLst/>
              </a:prstGeom>
              <a:solidFill>
                <a:srgbClr val="FFFF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86" name="Google Shape;486;p13"/>
              <p:cNvSpPr/>
              <p:nvPr/>
            </p:nvSpPr>
            <p:spPr>
              <a:xfrm>
                <a:off x="429" y="1981"/>
                <a:ext cx="0" cy="0"/>
              </a:xfrm>
              <a:prstGeom prst="ellipse">
                <a:avLst/>
              </a:prstGeom>
              <a:solidFill>
                <a:srgbClr val="FFFF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487" name="Google Shape;487;p13"/>
              <p:cNvSpPr/>
              <p:nvPr/>
            </p:nvSpPr>
            <p:spPr>
              <a:xfrm>
                <a:off x="433" y="1986"/>
                <a:ext cx="0" cy="0"/>
              </a:xfrm>
              <a:prstGeom prst="ellipse">
                <a:avLst/>
              </a:prstGeom>
              <a:solidFill>
                <a:srgbClr val="FFFFC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488" name="Google Shape;488;p13"/>
            <p:cNvSpPr txBox="1"/>
            <p:nvPr/>
          </p:nvSpPr>
          <p:spPr>
            <a:xfrm>
              <a:off x="288" y="432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450" lIns="90475" spcFirstLastPara="1" rIns="90475" wrap="square" tIns="4445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2C222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rgbClr val="72C222"/>
                  </a:solidFill>
                  <a:latin typeface="Arial"/>
                  <a:ea typeface="Arial"/>
                  <a:cs typeface="Arial"/>
                  <a:sym typeface="Arial"/>
                </a:rPr>
                <a:t>Police</a:t>
              </a:r>
              <a:endParaRPr/>
            </a:p>
          </p:txBody>
        </p:sp>
        <p:cxnSp>
          <p:nvCxnSpPr>
            <p:cNvPr id="489" name="Google Shape;489;p13"/>
            <p:cNvCxnSpPr/>
            <p:nvPr/>
          </p:nvCxnSpPr>
          <p:spPr>
            <a:xfrm rot="10800000">
              <a:off x="1176" y="576"/>
              <a:ext cx="600" cy="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90" name="Google Shape;490;p13"/>
            <p:cNvCxnSpPr/>
            <p:nvPr/>
          </p:nvCxnSpPr>
          <p:spPr>
            <a:xfrm>
              <a:off x="1056" y="816"/>
              <a:ext cx="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91" name="Google Shape;491;p13"/>
            <p:cNvCxnSpPr/>
            <p:nvPr/>
          </p:nvCxnSpPr>
          <p:spPr>
            <a:xfrm>
              <a:off x="1969" y="708"/>
              <a:ext cx="0" cy="15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92" name="Google Shape;492;p13"/>
            <p:cNvCxnSpPr/>
            <p:nvPr/>
          </p:nvCxnSpPr>
          <p:spPr>
            <a:xfrm rot="10800000">
              <a:off x="1152" y="864"/>
              <a:ext cx="1200" cy="12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93" name="Google Shape;493;p13"/>
            <p:cNvCxnSpPr/>
            <p:nvPr/>
          </p:nvCxnSpPr>
          <p:spPr>
            <a:xfrm rot="10800000">
              <a:off x="1284" y="780"/>
              <a:ext cx="1500" cy="9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94" name="Google Shape;494;p13"/>
            <p:cNvCxnSpPr/>
            <p:nvPr/>
          </p:nvCxnSpPr>
          <p:spPr>
            <a:xfrm>
              <a:off x="3168" y="3168"/>
              <a:ext cx="300" cy="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95" name="Google Shape;495;p13"/>
            <p:cNvCxnSpPr/>
            <p:nvPr/>
          </p:nvCxnSpPr>
          <p:spPr>
            <a:xfrm>
              <a:off x="2160" y="2448"/>
              <a:ext cx="1500" cy="9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96" name="Google Shape;496;p13"/>
            <p:cNvCxnSpPr/>
            <p:nvPr/>
          </p:nvCxnSpPr>
          <p:spPr>
            <a:xfrm>
              <a:off x="3120" y="2064"/>
              <a:ext cx="1500" cy="12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97" name="Google Shape;497;p13"/>
            <p:cNvCxnSpPr/>
            <p:nvPr/>
          </p:nvCxnSpPr>
          <p:spPr>
            <a:xfrm>
              <a:off x="3025" y="864"/>
              <a:ext cx="0" cy="6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98" name="Google Shape;498;p13"/>
            <p:cNvCxnSpPr/>
            <p:nvPr/>
          </p:nvCxnSpPr>
          <p:spPr>
            <a:xfrm>
              <a:off x="3696" y="816"/>
              <a:ext cx="0" cy="9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99" name="Google Shape;499;p13"/>
            <p:cNvCxnSpPr/>
            <p:nvPr/>
          </p:nvCxnSpPr>
          <p:spPr>
            <a:xfrm>
              <a:off x="1152" y="816"/>
              <a:ext cx="300" cy="9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00" name="Google Shape;500;p13"/>
            <p:cNvCxnSpPr/>
            <p:nvPr/>
          </p:nvCxnSpPr>
          <p:spPr>
            <a:xfrm flipH="1">
              <a:off x="3180" y="1248"/>
              <a:ext cx="210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01" name="Google Shape;501;p13"/>
            <p:cNvCxnSpPr/>
            <p:nvPr/>
          </p:nvCxnSpPr>
          <p:spPr>
            <a:xfrm rot="10800000">
              <a:off x="1560" y="3504"/>
              <a:ext cx="600" cy="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02" name="Google Shape;502;p13"/>
            <p:cNvCxnSpPr/>
            <p:nvPr/>
          </p:nvCxnSpPr>
          <p:spPr>
            <a:xfrm rot="10800000">
              <a:off x="252" y="3312"/>
              <a:ext cx="900" cy="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grpSp>
          <p:nvGrpSpPr>
            <p:cNvPr id="503" name="Google Shape;503;p13"/>
            <p:cNvGrpSpPr/>
            <p:nvPr/>
          </p:nvGrpSpPr>
          <p:grpSpPr>
            <a:xfrm>
              <a:off x="5040" y="2736"/>
              <a:ext cx="299" cy="338"/>
              <a:chOff x="368" y="1930"/>
              <a:chExt cx="336" cy="338"/>
            </a:xfrm>
          </p:grpSpPr>
          <p:sp>
            <p:nvSpPr>
              <p:cNvPr id="504" name="Google Shape;504;p13"/>
              <p:cNvSpPr/>
              <p:nvPr/>
            </p:nvSpPr>
            <p:spPr>
              <a:xfrm>
                <a:off x="368" y="1930"/>
                <a:ext cx="300" cy="300"/>
              </a:xfrm>
              <a:prstGeom prst="ellipse">
                <a:avLst/>
              </a:prstGeom>
              <a:solidFill>
                <a:srgbClr val="202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05" name="Google Shape;505;p13"/>
              <p:cNvSpPr/>
              <p:nvPr/>
            </p:nvSpPr>
            <p:spPr>
              <a:xfrm>
                <a:off x="374" y="1932"/>
                <a:ext cx="300" cy="300"/>
              </a:xfrm>
              <a:prstGeom prst="ellipse">
                <a:avLst/>
              </a:prstGeom>
              <a:solidFill>
                <a:srgbClr val="404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06" name="Google Shape;506;p13"/>
              <p:cNvSpPr/>
              <p:nvPr/>
            </p:nvSpPr>
            <p:spPr>
              <a:xfrm>
                <a:off x="381" y="1938"/>
                <a:ext cx="300" cy="300"/>
              </a:xfrm>
              <a:prstGeom prst="ellipse">
                <a:avLst/>
              </a:prstGeom>
              <a:solidFill>
                <a:srgbClr val="606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07" name="Google Shape;507;p13"/>
              <p:cNvSpPr/>
              <p:nvPr/>
            </p:nvSpPr>
            <p:spPr>
              <a:xfrm>
                <a:off x="388" y="1946"/>
                <a:ext cx="300" cy="300"/>
              </a:xfrm>
              <a:prstGeom prst="ellipse">
                <a:avLst/>
              </a:prstGeom>
              <a:solidFill>
                <a:srgbClr val="808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08" name="Google Shape;508;p13"/>
              <p:cNvSpPr/>
              <p:nvPr/>
            </p:nvSpPr>
            <p:spPr>
              <a:xfrm>
                <a:off x="397" y="1952"/>
                <a:ext cx="300" cy="300"/>
              </a:xfrm>
              <a:prstGeom prst="ellipse">
                <a:avLst/>
              </a:prstGeom>
              <a:solidFill>
                <a:srgbClr val="A0A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09" name="Google Shape;509;p13"/>
              <p:cNvSpPr/>
              <p:nvPr/>
            </p:nvSpPr>
            <p:spPr>
              <a:xfrm>
                <a:off x="404" y="1959"/>
                <a:ext cx="300" cy="300"/>
              </a:xfrm>
              <a:prstGeom prst="ellipse">
                <a:avLst/>
              </a:prstGeom>
              <a:solidFill>
                <a:srgbClr val="C0C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10" name="Google Shape;510;p13"/>
              <p:cNvSpPr/>
              <p:nvPr/>
            </p:nvSpPr>
            <p:spPr>
              <a:xfrm>
                <a:off x="411" y="1968"/>
                <a:ext cx="0" cy="300"/>
              </a:xfrm>
              <a:prstGeom prst="ellipse">
                <a:avLst/>
              </a:prstGeom>
              <a:solidFill>
                <a:srgbClr val="E0E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11" name="Google Shape;511;p13"/>
              <p:cNvSpPr/>
              <p:nvPr/>
            </p:nvSpPr>
            <p:spPr>
              <a:xfrm>
                <a:off x="419" y="1974"/>
                <a:ext cx="0" cy="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12" name="Google Shape;512;p13"/>
              <p:cNvSpPr/>
              <p:nvPr/>
            </p:nvSpPr>
            <p:spPr>
              <a:xfrm>
                <a:off x="425" y="1975"/>
                <a:ext cx="0" cy="0"/>
              </a:xfrm>
              <a:prstGeom prst="ellipse">
                <a:avLst/>
              </a:prstGeom>
              <a:solidFill>
                <a:srgbClr val="FFFF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13" name="Google Shape;513;p13"/>
              <p:cNvSpPr/>
              <p:nvPr/>
            </p:nvSpPr>
            <p:spPr>
              <a:xfrm>
                <a:off x="429" y="1981"/>
                <a:ext cx="0" cy="0"/>
              </a:xfrm>
              <a:prstGeom prst="ellipse">
                <a:avLst/>
              </a:prstGeom>
              <a:solidFill>
                <a:srgbClr val="FFFF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14" name="Google Shape;514;p13"/>
              <p:cNvSpPr/>
              <p:nvPr/>
            </p:nvSpPr>
            <p:spPr>
              <a:xfrm>
                <a:off x="433" y="1986"/>
                <a:ext cx="0" cy="0"/>
              </a:xfrm>
              <a:prstGeom prst="ellipse">
                <a:avLst/>
              </a:prstGeom>
              <a:solidFill>
                <a:srgbClr val="FFFFC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515" name="Google Shape;515;p13"/>
            <p:cNvSpPr txBox="1"/>
            <p:nvPr/>
          </p:nvSpPr>
          <p:spPr>
            <a:xfrm>
              <a:off x="4838" y="3072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450" lIns="90475" spcFirstLastPara="1" rIns="90475" wrap="square" tIns="4445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2C222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rgbClr val="72C222"/>
                  </a:solidFill>
                  <a:latin typeface="Arial"/>
                  <a:ea typeface="Arial"/>
                  <a:cs typeface="Arial"/>
                  <a:sym typeface="Arial"/>
                </a:rPr>
                <a:t>Fire</a:t>
              </a:r>
              <a:endParaRPr/>
            </a:p>
          </p:txBody>
        </p:sp>
        <p:cxnSp>
          <p:nvCxnSpPr>
            <p:cNvPr id="516" name="Google Shape;516;p13"/>
            <p:cNvCxnSpPr/>
            <p:nvPr/>
          </p:nvCxnSpPr>
          <p:spPr>
            <a:xfrm flipH="1" rot="10800000">
              <a:off x="4752" y="2964"/>
              <a:ext cx="30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17" name="Google Shape;517;p13"/>
            <p:cNvCxnSpPr/>
            <p:nvPr/>
          </p:nvCxnSpPr>
          <p:spPr>
            <a:xfrm>
              <a:off x="4464" y="2208"/>
              <a:ext cx="600" cy="6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18" name="Google Shape;518;p13"/>
            <p:cNvCxnSpPr/>
            <p:nvPr/>
          </p:nvCxnSpPr>
          <p:spPr>
            <a:xfrm>
              <a:off x="3216" y="1920"/>
              <a:ext cx="1800" cy="9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19" name="Google Shape;519;p13"/>
            <p:cNvCxnSpPr/>
            <p:nvPr/>
          </p:nvCxnSpPr>
          <p:spPr>
            <a:xfrm>
              <a:off x="5185" y="2256"/>
              <a:ext cx="0" cy="6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grpSp>
          <p:nvGrpSpPr>
            <p:cNvPr id="520" name="Google Shape;520;p13"/>
            <p:cNvGrpSpPr/>
            <p:nvPr/>
          </p:nvGrpSpPr>
          <p:grpSpPr>
            <a:xfrm>
              <a:off x="4224" y="1008"/>
              <a:ext cx="299" cy="338"/>
              <a:chOff x="368" y="1930"/>
              <a:chExt cx="336" cy="338"/>
            </a:xfrm>
          </p:grpSpPr>
          <p:sp>
            <p:nvSpPr>
              <p:cNvPr id="521" name="Google Shape;521;p13"/>
              <p:cNvSpPr/>
              <p:nvPr/>
            </p:nvSpPr>
            <p:spPr>
              <a:xfrm>
                <a:off x="368" y="1930"/>
                <a:ext cx="300" cy="300"/>
              </a:xfrm>
              <a:prstGeom prst="ellipse">
                <a:avLst/>
              </a:prstGeom>
              <a:solidFill>
                <a:srgbClr val="202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22" name="Google Shape;522;p13"/>
              <p:cNvSpPr/>
              <p:nvPr/>
            </p:nvSpPr>
            <p:spPr>
              <a:xfrm>
                <a:off x="374" y="1932"/>
                <a:ext cx="300" cy="300"/>
              </a:xfrm>
              <a:prstGeom prst="ellipse">
                <a:avLst/>
              </a:prstGeom>
              <a:solidFill>
                <a:srgbClr val="404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23" name="Google Shape;523;p13"/>
              <p:cNvSpPr/>
              <p:nvPr/>
            </p:nvSpPr>
            <p:spPr>
              <a:xfrm>
                <a:off x="381" y="1938"/>
                <a:ext cx="300" cy="300"/>
              </a:xfrm>
              <a:prstGeom prst="ellipse">
                <a:avLst/>
              </a:prstGeom>
              <a:solidFill>
                <a:srgbClr val="606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24" name="Google Shape;524;p13"/>
              <p:cNvSpPr/>
              <p:nvPr/>
            </p:nvSpPr>
            <p:spPr>
              <a:xfrm>
                <a:off x="388" y="1946"/>
                <a:ext cx="300" cy="300"/>
              </a:xfrm>
              <a:prstGeom prst="ellipse">
                <a:avLst/>
              </a:prstGeom>
              <a:solidFill>
                <a:srgbClr val="808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25" name="Google Shape;525;p13"/>
              <p:cNvSpPr/>
              <p:nvPr/>
            </p:nvSpPr>
            <p:spPr>
              <a:xfrm>
                <a:off x="397" y="1952"/>
                <a:ext cx="300" cy="300"/>
              </a:xfrm>
              <a:prstGeom prst="ellipse">
                <a:avLst/>
              </a:prstGeom>
              <a:solidFill>
                <a:srgbClr val="A0A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26" name="Google Shape;526;p13"/>
              <p:cNvSpPr/>
              <p:nvPr/>
            </p:nvSpPr>
            <p:spPr>
              <a:xfrm>
                <a:off x="404" y="1959"/>
                <a:ext cx="300" cy="300"/>
              </a:xfrm>
              <a:prstGeom prst="ellipse">
                <a:avLst/>
              </a:prstGeom>
              <a:solidFill>
                <a:srgbClr val="C0C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27" name="Google Shape;527;p13"/>
              <p:cNvSpPr/>
              <p:nvPr/>
            </p:nvSpPr>
            <p:spPr>
              <a:xfrm>
                <a:off x="411" y="1968"/>
                <a:ext cx="0" cy="300"/>
              </a:xfrm>
              <a:prstGeom prst="ellipse">
                <a:avLst/>
              </a:prstGeom>
              <a:solidFill>
                <a:srgbClr val="E0E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28" name="Google Shape;528;p13"/>
              <p:cNvSpPr/>
              <p:nvPr/>
            </p:nvSpPr>
            <p:spPr>
              <a:xfrm>
                <a:off x="419" y="1974"/>
                <a:ext cx="0" cy="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29" name="Google Shape;529;p13"/>
              <p:cNvSpPr/>
              <p:nvPr/>
            </p:nvSpPr>
            <p:spPr>
              <a:xfrm>
                <a:off x="425" y="1975"/>
                <a:ext cx="0" cy="0"/>
              </a:xfrm>
              <a:prstGeom prst="ellipse">
                <a:avLst/>
              </a:prstGeom>
              <a:solidFill>
                <a:srgbClr val="FFFF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30" name="Google Shape;530;p13"/>
              <p:cNvSpPr/>
              <p:nvPr/>
            </p:nvSpPr>
            <p:spPr>
              <a:xfrm>
                <a:off x="429" y="1981"/>
                <a:ext cx="0" cy="0"/>
              </a:xfrm>
              <a:prstGeom prst="ellipse">
                <a:avLst/>
              </a:prstGeom>
              <a:solidFill>
                <a:srgbClr val="FFFF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31" name="Google Shape;531;p13"/>
              <p:cNvSpPr/>
              <p:nvPr/>
            </p:nvSpPr>
            <p:spPr>
              <a:xfrm>
                <a:off x="433" y="1986"/>
                <a:ext cx="0" cy="0"/>
              </a:xfrm>
              <a:prstGeom prst="ellipse">
                <a:avLst/>
              </a:prstGeom>
              <a:solidFill>
                <a:srgbClr val="FFFFC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532" name="Google Shape;532;p13"/>
            <p:cNvSpPr txBox="1"/>
            <p:nvPr/>
          </p:nvSpPr>
          <p:spPr>
            <a:xfrm>
              <a:off x="4032" y="768"/>
              <a:ext cx="1200" cy="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450" lIns="90475" spcFirstLastPara="1" rIns="90475" wrap="square" tIns="4445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2C222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rgbClr val="72C222"/>
                  </a:solidFill>
                  <a:latin typeface="Arial"/>
                  <a:ea typeface="Arial"/>
                  <a:cs typeface="Arial"/>
                  <a:sym typeface="Arial"/>
                </a:rPr>
                <a:t>Corrections</a:t>
              </a:r>
              <a:endParaRPr/>
            </a:p>
          </p:txBody>
        </p:sp>
        <p:cxnSp>
          <p:nvCxnSpPr>
            <p:cNvPr id="533" name="Google Shape;533;p13"/>
            <p:cNvCxnSpPr/>
            <p:nvPr/>
          </p:nvCxnSpPr>
          <p:spPr>
            <a:xfrm>
              <a:off x="3840" y="624"/>
              <a:ext cx="30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34" name="Google Shape;534;p13"/>
            <p:cNvCxnSpPr/>
            <p:nvPr/>
          </p:nvCxnSpPr>
          <p:spPr>
            <a:xfrm flipH="1">
              <a:off x="3924" y="1296"/>
              <a:ext cx="30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35" name="Google Shape;535;p13"/>
            <p:cNvCxnSpPr/>
            <p:nvPr/>
          </p:nvCxnSpPr>
          <p:spPr>
            <a:xfrm rot="10800000">
              <a:off x="1332" y="3072"/>
              <a:ext cx="300" cy="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36" name="Google Shape;536;p13"/>
            <p:cNvCxnSpPr/>
            <p:nvPr/>
          </p:nvCxnSpPr>
          <p:spPr>
            <a:xfrm rot="10800000">
              <a:off x="1908" y="3060"/>
              <a:ext cx="30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37" name="Google Shape;537;p13"/>
            <p:cNvCxnSpPr/>
            <p:nvPr/>
          </p:nvCxnSpPr>
          <p:spPr>
            <a:xfrm flipH="1">
              <a:off x="1932" y="2016"/>
              <a:ext cx="900" cy="9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38" name="Google Shape;538;p13"/>
            <p:cNvCxnSpPr/>
            <p:nvPr/>
          </p:nvCxnSpPr>
          <p:spPr>
            <a:xfrm>
              <a:off x="1536" y="2016"/>
              <a:ext cx="30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39" name="Google Shape;539;p13"/>
            <p:cNvCxnSpPr/>
            <p:nvPr/>
          </p:nvCxnSpPr>
          <p:spPr>
            <a:xfrm>
              <a:off x="2592" y="2160"/>
              <a:ext cx="2400" cy="9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40" name="Google Shape;540;p13"/>
            <p:cNvCxnSpPr/>
            <p:nvPr/>
          </p:nvCxnSpPr>
          <p:spPr>
            <a:xfrm>
              <a:off x="4464" y="1248"/>
              <a:ext cx="600" cy="6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41" name="Google Shape;541;p13"/>
            <p:cNvCxnSpPr/>
            <p:nvPr/>
          </p:nvCxnSpPr>
          <p:spPr>
            <a:xfrm>
              <a:off x="2064" y="672"/>
              <a:ext cx="3000" cy="12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grpSp>
          <p:nvGrpSpPr>
            <p:cNvPr id="542" name="Google Shape;542;p13"/>
            <p:cNvGrpSpPr/>
            <p:nvPr/>
          </p:nvGrpSpPr>
          <p:grpSpPr>
            <a:xfrm>
              <a:off x="3120" y="2544"/>
              <a:ext cx="289" cy="326"/>
              <a:chOff x="1325" y="3196"/>
              <a:chExt cx="325" cy="326"/>
            </a:xfrm>
          </p:grpSpPr>
          <p:sp>
            <p:nvSpPr>
              <p:cNvPr id="543" name="Google Shape;543;p13"/>
              <p:cNvSpPr/>
              <p:nvPr/>
            </p:nvSpPr>
            <p:spPr>
              <a:xfrm>
                <a:off x="1325" y="3196"/>
                <a:ext cx="300" cy="300"/>
              </a:xfrm>
              <a:prstGeom prst="ellipse">
                <a:avLst/>
              </a:prstGeom>
              <a:solidFill>
                <a:srgbClr val="202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44" name="Google Shape;544;p13"/>
              <p:cNvSpPr/>
              <p:nvPr/>
            </p:nvSpPr>
            <p:spPr>
              <a:xfrm>
                <a:off x="1330" y="3197"/>
                <a:ext cx="300" cy="300"/>
              </a:xfrm>
              <a:prstGeom prst="ellipse">
                <a:avLst/>
              </a:prstGeom>
              <a:solidFill>
                <a:srgbClr val="404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45" name="Google Shape;545;p13"/>
              <p:cNvSpPr/>
              <p:nvPr/>
            </p:nvSpPr>
            <p:spPr>
              <a:xfrm>
                <a:off x="1336" y="3203"/>
                <a:ext cx="300" cy="300"/>
              </a:xfrm>
              <a:prstGeom prst="ellipse">
                <a:avLst/>
              </a:prstGeom>
              <a:solidFill>
                <a:srgbClr val="606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46" name="Google Shape;546;p13"/>
              <p:cNvSpPr/>
              <p:nvPr/>
            </p:nvSpPr>
            <p:spPr>
              <a:xfrm>
                <a:off x="1342" y="3209"/>
                <a:ext cx="300" cy="300"/>
              </a:xfrm>
              <a:prstGeom prst="ellipse">
                <a:avLst/>
              </a:prstGeom>
              <a:solidFill>
                <a:srgbClr val="808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47" name="Google Shape;547;p13"/>
              <p:cNvSpPr/>
              <p:nvPr/>
            </p:nvSpPr>
            <p:spPr>
              <a:xfrm>
                <a:off x="1350" y="3216"/>
                <a:ext cx="300" cy="300"/>
              </a:xfrm>
              <a:prstGeom prst="ellipse">
                <a:avLst/>
              </a:prstGeom>
              <a:solidFill>
                <a:srgbClr val="A0A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48" name="Google Shape;548;p13"/>
              <p:cNvSpPr/>
              <p:nvPr/>
            </p:nvSpPr>
            <p:spPr>
              <a:xfrm>
                <a:off x="1357" y="3222"/>
                <a:ext cx="0" cy="300"/>
              </a:xfrm>
              <a:prstGeom prst="ellipse">
                <a:avLst/>
              </a:prstGeom>
              <a:solidFill>
                <a:srgbClr val="C0C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49" name="Google Shape;549;p13"/>
              <p:cNvSpPr/>
              <p:nvPr/>
            </p:nvSpPr>
            <p:spPr>
              <a:xfrm>
                <a:off x="1363" y="3229"/>
                <a:ext cx="0" cy="0"/>
              </a:xfrm>
              <a:prstGeom prst="ellipse">
                <a:avLst/>
              </a:prstGeom>
              <a:solidFill>
                <a:srgbClr val="E0E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50" name="Google Shape;550;p13"/>
              <p:cNvSpPr/>
              <p:nvPr/>
            </p:nvSpPr>
            <p:spPr>
              <a:xfrm>
                <a:off x="1370" y="3235"/>
                <a:ext cx="0" cy="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51" name="Google Shape;551;p13"/>
              <p:cNvSpPr/>
              <p:nvPr/>
            </p:nvSpPr>
            <p:spPr>
              <a:xfrm>
                <a:off x="1375" y="3237"/>
                <a:ext cx="0" cy="0"/>
              </a:xfrm>
              <a:prstGeom prst="ellipse">
                <a:avLst/>
              </a:prstGeom>
              <a:solidFill>
                <a:srgbClr val="FFFF4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52" name="Google Shape;552;p13"/>
              <p:cNvSpPr/>
              <p:nvPr/>
            </p:nvSpPr>
            <p:spPr>
              <a:xfrm>
                <a:off x="1379" y="3241"/>
                <a:ext cx="0" cy="0"/>
              </a:xfrm>
              <a:prstGeom prst="ellipse">
                <a:avLst/>
              </a:prstGeom>
              <a:solidFill>
                <a:srgbClr val="FFFF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553" name="Google Shape;553;p13"/>
              <p:cNvSpPr/>
              <p:nvPr/>
            </p:nvSpPr>
            <p:spPr>
              <a:xfrm>
                <a:off x="1383" y="3246"/>
                <a:ext cx="0" cy="0"/>
              </a:xfrm>
              <a:prstGeom prst="ellipse">
                <a:avLst/>
              </a:prstGeom>
              <a:solidFill>
                <a:srgbClr val="FFFFC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554" name="Google Shape;554;p13"/>
            <p:cNvSpPr txBox="1"/>
            <p:nvPr/>
          </p:nvSpPr>
          <p:spPr>
            <a:xfrm>
              <a:off x="3264" y="2688"/>
              <a:ext cx="1200" cy="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4450" lIns="90475" spcFirstLastPara="1" rIns="90475" wrap="square" tIns="4445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72C222"/>
                </a:buClr>
                <a:buSzPts val="2000"/>
                <a:buFont typeface="Arial"/>
                <a:buNone/>
              </a:pPr>
              <a:r>
                <a:rPr b="0" i="0" lang="en-US" sz="2000" u="none">
                  <a:solidFill>
                    <a:srgbClr val="72C222"/>
                  </a:solidFill>
                  <a:latin typeface="Arial"/>
                  <a:ea typeface="Arial"/>
                  <a:cs typeface="Arial"/>
                  <a:sym typeface="Arial"/>
                </a:rPr>
                <a:t>Environmental Health</a:t>
              </a:r>
              <a:endParaRPr/>
            </a:p>
          </p:txBody>
        </p:sp>
        <p:cxnSp>
          <p:nvCxnSpPr>
            <p:cNvPr id="555" name="Google Shape;555;p13"/>
            <p:cNvCxnSpPr/>
            <p:nvPr/>
          </p:nvCxnSpPr>
          <p:spPr>
            <a:xfrm>
              <a:off x="3360" y="2784"/>
              <a:ext cx="120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56" name="Google Shape;556;p13"/>
            <p:cNvCxnSpPr/>
            <p:nvPr/>
          </p:nvCxnSpPr>
          <p:spPr>
            <a:xfrm>
              <a:off x="3072" y="2112"/>
              <a:ext cx="0" cy="6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57" name="Google Shape;557;p13"/>
            <p:cNvCxnSpPr/>
            <p:nvPr/>
          </p:nvCxnSpPr>
          <p:spPr>
            <a:xfrm>
              <a:off x="3072" y="2976"/>
              <a:ext cx="0" cy="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58" name="Google Shape;558;p13"/>
            <p:cNvCxnSpPr/>
            <p:nvPr/>
          </p:nvCxnSpPr>
          <p:spPr>
            <a:xfrm>
              <a:off x="2544" y="2208"/>
              <a:ext cx="60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59" name="Google Shape;559;p13"/>
            <p:cNvCxnSpPr/>
            <p:nvPr/>
          </p:nvCxnSpPr>
          <p:spPr>
            <a:xfrm flipH="1">
              <a:off x="3348" y="1968"/>
              <a:ext cx="300" cy="6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60" name="Google Shape;560;p13"/>
            <p:cNvCxnSpPr/>
            <p:nvPr/>
          </p:nvCxnSpPr>
          <p:spPr>
            <a:xfrm flipH="1" rot="10800000">
              <a:off x="3360" y="2040"/>
              <a:ext cx="900" cy="6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61" name="Google Shape;561;p13"/>
            <p:cNvCxnSpPr/>
            <p:nvPr/>
          </p:nvCxnSpPr>
          <p:spPr>
            <a:xfrm>
              <a:off x="2160" y="2400"/>
              <a:ext cx="90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62" name="Google Shape;562;p13"/>
            <p:cNvCxnSpPr/>
            <p:nvPr/>
          </p:nvCxnSpPr>
          <p:spPr>
            <a:xfrm flipH="1" rot="10800000">
              <a:off x="576" y="564"/>
              <a:ext cx="2400" cy="15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63" name="Google Shape;563;p13"/>
            <p:cNvCxnSpPr/>
            <p:nvPr/>
          </p:nvCxnSpPr>
          <p:spPr>
            <a:xfrm>
              <a:off x="768" y="1440"/>
              <a:ext cx="0" cy="12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64" name="Google Shape;564;p13"/>
            <p:cNvCxnSpPr/>
            <p:nvPr/>
          </p:nvCxnSpPr>
          <p:spPr>
            <a:xfrm rot="10800000">
              <a:off x="984" y="1428"/>
              <a:ext cx="180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65" name="Google Shape;565;p13"/>
            <p:cNvCxnSpPr/>
            <p:nvPr/>
          </p:nvCxnSpPr>
          <p:spPr>
            <a:xfrm rot="10800000">
              <a:off x="2484" y="1920"/>
              <a:ext cx="300" cy="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66" name="Google Shape;566;p13"/>
            <p:cNvCxnSpPr/>
            <p:nvPr/>
          </p:nvCxnSpPr>
          <p:spPr>
            <a:xfrm rot="10800000">
              <a:off x="516" y="2088"/>
              <a:ext cx="300" cy="6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67" name="Google Shape;567;p13"/>
            <p:cNvCxnSpPr/>
            <p:nvPr/>
          </p:nvCxnSpPr>
          <p:spPr>
            <a:xfrm rot="10800000">
              <a:off x="648" y="2268"/>
              <a:ext cx="600" cy="9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68" name="Google Shape;568;p13"/>
            <p:cNvCxnSpPr/>
            <p:nvPr/>
          </p:nvCxnSpPr>
          <p:spPr>
            <a:xfrm rot="10800000">
              <a:off x="660" y="2304"/>
              <a:ext cx="1500" cy="12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569" name="Google Shape;569;p13"/>
            <p:cNvCxnSpPr/>
            <p:nvPr/>
          </p:nvCxnSpPr>
          <p:spPr>
            <a:xfrm rot="10800000">
              <a:off x="852" y="2916"/>
              <a:ext cx="300" cy="300"/>
            </a:xfrm>
            <a:prstGeom prst="straightConnector1">
              <a:avLst/>
            </a:prstGeom>
            <a:noFill/>
            <a:ln cap="flat" cmpd="sng" w="12700">
              <a:solidFill>
                <a:schemeClr val="folHlink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